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42" r:id="rId1"/>
  </p:sldMasterIdLst>
  <p:notesMasterIdLst>
    <p:notesMasterId r:id="rId83"/>
  </p:notesMasterIdLst>
  <p:handoutMasterIdLst>
    <p:handoutMasterId r:id="rId84"/>
  </p:handoutMasterIdLst>
  <p:sldIdLst>
    <p:sldId id="256" r:id="rId2"/>
    <p:sldId id="288" r:id="rId3"/>
    <p:sldId id="298" r:id="rId4"/>
    <p:sldId id="301" r:id="rId5"/>
    <p:sldId id="302" r:id="rId6"/>
    <p:sldId id="303" r:id="rId7"/>
    <p:sldId id="304" r:id="rId8"/>
    <p:sldId id="305" r:id="rId9"/>
    <p:sldId id="299" r:id="rId10"/>
    <p:sldId id="306" r:id="rId11"/>
    <p:sldId id="307" r:id="rId12"/>
    <p:sldId id="308" r:id="rId13"/>
    <p:sldId id="309" r:id="rId14"/>
    <p:sldId id="311" r:id="rId15"/>
    <p:sldId id="310" r:id="rId16"/>
    <p:sldId id="312" r:id="rId17"/>
    <p:sldId id="315" r:id="rId18"/>
    <p:sldId id="314" r:id="rId19"/>
    <p:sldId id="316" r:id="rId20"/>
    <p:sldId id="317" r:id="rId21"/>
    <p:sldId id="318" r:id="rId22"/>
    <p:sldId id="300" r:id="rId23"/>
    <p:sldId id="319" r:id="rId24"/>
    <p:sldId id="320" r:id="rId25"/>
    <p:sldId id="321" r:id="rId26"/>
    <p:sldId id="322" r:id="rId27"/>
    <p:sldId id="323" r:id="rId28"/>
    <p:sldId id="324" r:id="rId29"/>
    <p:sldId id="325" r:id="rId30"/>
    <p:sldId id="327" r:id="rId31"/>
    <p:sldId id="328" r:id="rId32"/>
    <p:sldId id="326" r:id="rId33"/>
    <p:sldId id="329" r:id="rId34"/>
    <p:sldId id="330" r:id="rId35"/>
    <p:sldId id="331" r:id="rId36"/>
    <p:sldId id="332" r:id="rId37"/>
    <p:sldId id="333" r:id="rId38"/>
    <p:sldId id="334" r:id="rId39"/>
    <p:sldId id="335" r:id="rId40"/>
    <p:sldId id="336" r:id="rId41"/>
    <p:sldId id="337" r:id="rId42"/>
    <p:sldId id="338" r:id="rId43"/>
    <p:sldId id="339" r:id="rId44"/>
    <p:sldId id="340" r:id="rId45"/>
    <p:sldId id="341" r:id="rId46"/>
    <p:sldId id="342" r:id="rId47"/>
    <p:sldId id="343" r:id="rId48"/>
    <p:sldId id="344" r:id="rId49"/>
    <p:sldId id="345" r:id="rId50"/>
    <p:sldId id="346" r:id="rId51"/>
    <p:sldId id="347" r:id="rId52"/>
    <p:sldId id="352" r:id="rId53"/>
    <p:sldId id="353" r:id="rId54"/>
    <p:sldId id="348" r:id="rId55"/>
    <p:sldId id="349" r:id="rId56"/>
    <p:sldId id="350" r:id="rId57"/>
    <p:sldId id="362" r:id="rId58"/>
    <p:sldId id="354" r:id="rId59"/>
    <p:sldId id="351" r:id="rId60"/>
    <p:sldId id="361" r:id="rId61"/>
    <p:sldId id="355" r:id="rId62"/>
    <p:sldId id="356" r:id="rId63"/>
    <p:sldId id="357" r:id="rId64"/>
    <p:sldId id="358" r:id="rId65"/>
    <p:sldId id="359" r:id="rId66"/>
    <p:sldId id="360" r:id="rId67"/>
    <p:sldId id="363" r:id="rId68"/>
    <p:sldId id="364" r:id="rId69"/>
    <p:sldId id="365" r:id="rId70"/>
    <p:sldId id="366" r:id="rId71"/>
    <p:sldId id="367" r:id="rId72"/>
    <p:sldId id="368" r:id="rId73"/>
    <p:sldId id="369" r:id="rId74"/>
    <p:sldId id="370" r:id="rId75"/>
    <p:sldId id="371" r:id="rId76"/>
    <p:sldId id="372" r:id="rId77"/>
    <p:sldId id="378" r:id="rId78"/>
    <p:sldId id="379" r:id="rId79"/>
    <p:sldId id="380" r:id="rId80"/>
    <p:sldId id="381" r:id="rId81"/>
    <p:sldId id="382" r:id="rId82"/>
  </p:sldIdLst>
  <p:sldSz cx="9144000" cy="5715000" type="screen16x1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0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52" autoAdjust="0"/>
    <p:restoredTop sz="94699" autoAdjust="0"/>
  </p:normalViewPr>
  <p:slideViewPr>
    <p:cSldViewPr>
      <p:cViewPr>
        <p:scale>
          <a:sx n="80" d="100"/>
          <a:sy n="80" d="100"/>
        </p:scale>
        <p:origin x="162" y="1440"/>
      </p:cViewPr>
      <p:guideLst>
        <p:guide orient="horz" pos="1800"/>
        <p:guide pos="2880"/>
      </p:guideLst>
    </p:cSldViewPr>
  </p:slideViewPr>
  <p:outlineViewPr>
    <p:cViewPr>
      <p:scale>
        <a:sx n="33" d="100"/>
        <a:sy n="33" d="100"/>
      </p:scale>
      <p:origin x="0" y="-16776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141" d="100"/>
          <a:sy n="141" d="100"/>
        </p:scale>
        <p:origin x="-1332" y="-12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notesMaster" Target="notesMasters/notesMaster1.xml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C269C3-C25E-41E8-815A-55A10694EC72}" type="datetimeFigureOut">
              <a:rPr lang="ko-KR" altLang="en-US" smtClean="0"/>
              <a:t>2020-11-14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570691-BFF7-46A3-A51C-EDFA8C5FB6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901113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E0290A-1521-4E2C-B981-7952210E2E19}" type="datetimeFigureOut">
              <a:rPr lang="ko-KR" altLang="en-US" smtClean="0"/>
              <a:t>2020-11-14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2EE1D8-CF94-4B34-B47A-3155D616A2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06289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2EE1D8-CF94-4B34-B47A-3155D616A20C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31005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2EE1D8-CF94-4B34-B47A-3155D616A20C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72846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2EE1D8-CF94-4B34-B47A-3155D616A20C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756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2EE1D8-CF94-4B34-B47A-3155D616A20C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56738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2EE1D8-CF94-4B34-B47A-3155D616A20C}" type="slidenum">
              <a:rPr lang="ko-KR" altLang="en-US" smtClean="0"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46681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2EE1D8-CF94-4B34-B47A-3155D616A20C}" type="slidenum">
              <a:rPr lang="ko-KR" altLang="en-US" smtClean="0"/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26639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2EE1D8-CF94-4B34-B47A-3155D616A20C}" type="slidenum">
              <a:rPr lang="ko-KR" altLang="en-US" smtClean="0"/>
              <a:t>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86251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2EE1D8-CF94-4B34-B47A-3155D616A20C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03021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2EE1D8-CF94-4B34-B47A-3155D616A20C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43970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2EE1D8-CF94-4B34-B47A-3155D616A20C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15560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2EE1D8-CF94-4B34-B47A-3155D616A20C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04927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2EE1D8-CF94-4B34-B47A-3155D616A20C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17957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2EE1D8-CF94-4B34-B47A-3155D616A20C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97675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2EE1D8-CF94-4B34-B47A-3155D616A20C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14481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2EE1D8-CF94-4B34-B47A-3155D616A20C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37893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S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13259" y="1083989"/>
            <a:ext cx="6517482" cy="2091011"/>
          </a:xfrm>
        </p:spPr>
        <p:txBody>
          <a:bodyPr anchor="b">
            <a:normAutofit/>
          </a:bodyPr>
          <a:lstStyle>
            <a:lvl1pPr algn="ctr">
              <a:defRPr sz="4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13259" y="3238501"/>
            <a:ext cx="6517482" cy="1142999"/>
          </a:xfrm>
        </p:spPr>
        <p:txBody>
          <a:bodyPr>
            <a:normAutofit/>
          </a:bodyPr>
          <a:lstStyle>
            <a:lvl1pPr marL="0" indent="0" algn="ctr">
              <a:buNone/>
              <a:defRPr sz="1833">
                <a:solidFill>
                  <a:schemeClr val="bg1">
                    <a:lumMod val="50000"/>
                  </a:schemeClr>
                </a:solidFill>
              </a:defRPr>
            </a:lvl1pPr>
            <a:lvl2pPr marL="380985" indent="0" algn="ctr">
              <a:buNone/>
              <a:defRPr sz="1667"/>
            </a:lvl2pPr>
            <a:lvl3pPr marL="761970" indent="0" algn="ctr">
              <a:buNone/>
              <a:defRPr sz="1500"/>
            </a:lvl3pPr>
            <a:lvl4pPr marL="1142954" indent="0" algn="ctr">
              <a:buNone/>
              <a:defRPr sz="1333"/>
            </a:lvl4pPr>
            <a:lvl5pPr marL="1523939" indent="0" algn="ctr">
              <a:buNone/>
              <a:defRPr sz="1333"/>
            </a:lvl5pPr>
            <a:lvl6pPr marL="1904924" indent="0" algn="ctr">
              <a:buNone/>
              <a:defRPr sz="1333"/>
            </a:lvl6pPr>
            <a:lvl7pPr marL="2285909" indent="0" algn="ctr">
              <a:buNone/>
              <a:defRPr sz="1333"/>
            </a:lvl7pPr>
            <a:lvl8pPr marL="2666893" indent="0" algn="ctr">
              <a:buNone/>
              <a:defRPr sz="1333"/>
            </a:lvl8pPr>
            <a:lvl9pPr marL="3047878" indent="0" algn="ctr">
              <a:buNone/>
              <a:defRPr sz="1333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 eaLnBrk="1" latinLnBrk="0" hangingPunct="1"/>
            <a:fld id="{23A271A1-F6D6-438B-A432-4747EE7ECD40}" type="datetimeFigureOut">
              <a:rPr lang="en-US" smtClean="0"/>
              <a:pPr algn="ctr" eaLnBrk="1" latinLnBrk="0" hangingPunct="1"/>
              <a:t>11/14/2020</a:t>
            </a:fld>
            <a:endParaRPr lang="en-US" sz="1667" dirty="0">
              <a:solidFill>
                <a:srgbClr val="FFFFFF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 eaLnBrk="1" latinLnBrk="0" hangingPunct="1"/>
            <a:endParaRPr kumimoji="0" lang="en-US" dirty="0">
              <a:solidFill>
                <a:schemeClr val="tx2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94032-CD4C-4C25-B0C2-CEC720522D92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30715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6" y="3574478"/>
            <a:ext cx="7773324" cy="676342"/>
          </a:xfrm>
        </p:spPr>
        <p:txBody>
          <a:bodyPr anchor="b"/>
          <a:lstStyle>
            <a:lvl1pPr>
              <a:defRPr sz="2667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88559" y="581884"/>
            <a:ext cx="7366899" cy="2678447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2667"/>
            </a:lvl1pPr>
            <a:lvl2pPr marL="380985" indent="0">
              <a:buNone/>
              <a:defRPr sz="2333"/>
            </a:lvl2pPr>
            <a:lvl3pPr marL="761970" indent="0">
              <a:buNone/>
              <a:defRPr sz="2000"/>
            </a:lvl3pPr>
            <a:lvl4pPr marL="1142954" indent="0">
              <a:buNone/>
              <a:defRPr sz="1667"/>
            </a:lvl4pPr>
            <a:lvl5pPr marL="1523939" indent="0">
              <a:buNone/>
              <a:defRPr sz="1667"/>
            </a:lvl5pPr>
            <a:lvl6pPr marL="1904924" indent="0">
              <a:buNone/>
              <a:defRPr sz="1667"/>
            </a:lvl6pPr>
            <a:lvl7pPr marL="2285909" indent="0">
              <a:buNone/>
              <a:defRPr sz="1667"/>
            </a:lvl7pPr>
            <a:lvl8pPr marL="2666893" indent="0">
              <a:buNone/>
              <a:defRPr sz="1667"/>
            </a:lvl8pPr>
            <a:lvl9pPr marL="3047878" indent="0">
              <a:buNone/>
              <a:defRPr sz="1667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2" y="4257273"/>
            <a:ext cx="7773339" cy="568727"/>
          </a:xfrm>
        </p:spPr>
        <p:txBody>
          <a:bodyPr/>
          <a:lstStyle>
            <a:lvl1pPr marL="0" indent="0" algn="ctr">
              <a:buNone/>
              <a:defRPr sz="1333"/>
            </a:lvl1pPr>
            <a:lvl2pPr marL="380985" indent="0">
              <a:buNone/>
              <a:defRPr sz="1167"/>
            </a:lvl2pPr>
            <a:lvl3pPr marL="761970" indent="0">
              <a:buNone/>
              <a:defRPr sz="1000"/>
            </a:lvl3pPr>
            <a:lvl4pPr marL="1142954" indent="0">
              <a:buNone/>
              <a:defRPr sz="833"/>
            </a:lvl4pPr>
            <a:lvl5pPr marL="1523939" indent="0">
              <a:buNone/>
              <a:defRPr sz="833"/>
            </a:lvl5pPr>
            <a:lvl6pPr marL="1904924" indent="0">
              <a:buNone/>
              <a:defRPr sz="833"/>
            </a:lvl6pPr>
            <a:lvl7pPr marL="2285909" indent="0">
              <a:buNone/>
              <a:defRPr sz="833"/>
            </a:lvl7pPr>
            <a:lvl8pPr marL="2666893" indent="0">
              <a:buNone/>
              <a:defRPr sz="833"/>
            </a:lvl8pPr>
            <a:lvl9pPr marL="3047878" indent="0">
              <a:buNone/>
              <a:defRPr sz="833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271A1-F6D6-438B-A432-4747EE7ECD40}" type="datetimeFigureOut">
              <a:rPr lang="en-US" smtClean="0"/>
              <a:pPr/>
              <a:t>11/14/2020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 eaLnBrk="1" latinLnBrk="0" hangingPunct="1"/>
            <a:endParaRPr kumimoji="0" lang="en-US" sz="1167" dirty="0">
              <a:solidFill>
                <a:schemeClr val="tx2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167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82764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2" y="508000"/>
            <a:ext cx="7773339" cy="2856038"/>
          </a:xfrm>
        </p:spPr>
        <p:txBody>
          <a:bodyPr anchor="ctr"/>
          <a:lstStyle>
            <a:lvl1pPr algn="ctr">
              <a:defRPr sz="2667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2" y="3504018"/>
            <a:ext cx="7773339" cy="1321983"/>
          </a:xfrm>
        </p:spPr>
        <p:txBody>
          <a:bodyPr anchor="ctr"/>
          <a:lstStyle>
            <a:lvl1pPr marL="0" indent="0" algn="ctr">
              <a:buNone/>
              <a:defRPr sz="1333"/>
            </a:lvl1pPr>
            <a:lvl2pPr marL="380985" indent="0">
              <a:buNone/>
              <a:defRPr sz="1167"/>
            </a:lvl2pPr>
            <a:lvl3pPr marL="761970" indent="0">
              <a:buNone/>
              <a:defRPr sz="1000"/>
            </a:lvl3pPr>
            <a:lvl4pPr marL="1142954" indent="0">
              <a:buNone/>
              <a:defRPr sz="833"/>
            </a:lvl4pPr>
            <a:lvl5pPr marL="1523939" indent="0">
              <a:buNone/>
              <a:defRPr sz="833"/>
            </a:lvl5pPr>
            <a:lvl6pPr marL="1904924" indent="0">
              <a:buNone/>
              <a:defRPr sz="833"/>
            </a:lvl6pPr>
            <a:lvl7pPr marL="2285909" indent="0">
              <a:buNone/>
              <a:defRPr sz="833"/>
            </a:lvl7pPr>
            <a:lvl8pPr marL="2666893" indent="0">
              <a:buNone/>
              <a:defRPr sz="833"/>
            </a:lvl8pPr>
            <a:lvl9pPr marL="3047878" indent="0">
              <a:buNone/>
              <a:defRPr sz="833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271A1-F6D6-438B-A432-4747EE7ECD40}" type="datetimeFigureOut">
              <a:rPr lang="en-US" smtClean="0"/>
              <a:pPr/>
              <a:t>11/14/2020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 eaLnBrk="1" latinLnBrk="0" hangingPunct="1"/>
            <a:endParaRPr kumimoji="0" lang="en-US" sz="1167" dirty="0">
              <a:solidFill>
                <a:schemeClr val="tx2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167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54966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59" y="727157"/>
            <a:ext cx="6977064" cy="2274929"/>
          </a:xfrm>
        </p:spPr>
        <p:txBody>
          <a:bodyPr anchor="ctr"/>
          <a:lstStyle>
            <a:lvl1pPr>
              <a:defRPr sz="2667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290484" y="3008360"/>
            <a:ext cx="6564224" cy="495657"/>
          </a:xfrm>
        </p:spPr>
        <p:txBody>
          <a:bodyPr anchor="t">
            <a:normAutofit/>
          </a:bodyPr>
          <a:lstStyle>
            <a:lvl1pPr marL="0" indent="0">
              <a:buNone/>
              <a:defRPr sz="1167"/>
            </a:lvl1pPr>
            <a:lvl2pPr marL="380985" indent="0">
              <a:buNone/>
              <a:defRPr sz="1167"/>
            </a:lvl2pPr>
            <a:lvl3pPr marL="761970" indent="0">
              <a:buNone/>
              <a:defRPr sz="1000"/>
            </a:lvl3pPr>
            <a:lvl4pPr marL="1142954" indent="0">
              <a:buNone/>
              <a:defRPr sz="833"/>
            </a:lvl4pPr>
            <a:lvl5pPr marL="1523939" indent="0">
              <a:buNone/>
              <a:defRPr sz="833"/>
            </a:lvl5pPr>
            <a:lvl6pPr marL="1904924" indent="0">
              <a:buNone/>
              <a:defRPr sz="833"/>
            </a:lvl6pPr>
            <a:lvl7pPr marL="2285909" indent="0">
              <a:buNone/>
              <a:defRPr sz="833"/>
            </a:lvl7pPr>
            <a:lvl8pPr marL="2666893" indent="0">
              <a:buNone/>
              <a:defRPr sz="833"/>
            </a:lvl8pPr>
            <a:lvl9pPr marL="3047878" indent="0">
              <a:buNone/>
              <a:defRPr sz="833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2" y="3643998"/>
            <a:ext cx="7773339" cy="1184211"/>
          </a:xfrm>
        </p:spPr>
        <p:txBody>
          <a:bodyPr anchor="ctr">
            <a:normAutofit/>
          </a:bodyPr>
          <a:lstStyle>
            <a:lvl1pPr marL="0" indent="0" algn="ctr">
              <a:buNone/>
              <a:defRPr sz="1333"/>
            </a:lvl1pPr>
            <a:lvl2pPr marL="380985" indent="0">
              <a:buNone/>
              <a:defRPr sz="1167"/>
            </a:lvl2pPr>
            <a:lvl3pPr marL="761970" indent="0">
              <a:buNone/>
              <a:defRPr sz="1000"/>
            </a:lvl3pPr>
            <a:lvl4pPr marL="1142954" indent="0">
              <a:buNone/>
              <a:defRPr sz="833"/>
            </a:lvl4pPr>
            <a:lvl5pPr marL="1523939" indent="0">
              <a:buNone/>
              <a:defRPr sz="833"/>
            </a:lvl5pPr>
            <a:lvl6pPr marL="1904924" indent="0">
              <a:buNone/>
              <a:defRPr sz="833"/>
            </a:lvl6pPr>
            <a:lvl7pPr marL="2285909" indent="0">
              <a:buNone/>
              <a:defRPr sz="833"/>
            </a:lvl7pPr>
            <a:lvl8pPr marL="2666893" indent="0">
              <a:buNone/>
              <a:defRPr sz="833"/>
            </a:lvl8pPr>
            <a:lvl9pPr marL="3047878" indent="0">
              <a:buNone/>
              <a:defRPr sz="833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271A1-F6D6-438B-A432-4747EE7ECD40}" type="datetimeFigureOut">
              <a:rPr lang="en-US" smtClean="0"/>
              <a:pPr/>
              <a:t>11/14/2020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 eaLnBrk="1" latinLnBrk="0" hangingPunct="1"/>
            <a:endParaRPr kumimoji="0" lang="en-US" sz="1167" dirty="0">
              <a:solidFill>
                <a:schemeClr val="tx2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167" b="1" dirty="0">
              <a:solidFill>
                <a:srgbClr val="FFFFFF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37626" y="739883"/>
            <a:ext cx="546888" cy="487313"/>
          </a:xfrm>
          <a:prstGeom prst="rect">
            <a:avLst/>
          </a:prstGeom>
        </p:spPr>
        <p:txBody>
          <a:bodyPr vert="horz" lIns="76200" tIns="38100" rIns="76200" bIns="3810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6666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850131" y="2600013"/>
            <a:ext cx="553641" cy="487313"/>
          </a:xfrm>
          <a:prstGeom prst="rect">
            <a:avLst/>
          </a:prstGeom>
        </p:spPr>
        <p:txBody>
          <a:bodyPr vert="horz" lIns="76200" tIns="38100" rIns="76200" bIns="3810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6666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517334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2" y="1782269"/>
            <a:ext cx="7773339" cy="2093196"/>
          </a:xfrm>
        </p:spPr>
        <p:txBody>
          <a:bodyPr anchor="b"/>
          <a:lstStyle>
            <a:lvl1pPr algn="ctr">
              <a:defRPr sz="2667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2" y="3885279"/>
            <a:ext cx="7773339" cy="950537"/>
          </a:xfrm>
        </p:spPr>
        <p:txBody>
          <a:bodyPr anchor="t"/>
          <a:lstStyle>
            <a:lvl1pPr marL="0" indent="0" algn="ctr">
              <a:buNone/>
              <a:defRPr sz="1333"/>
            </a:lvl1pPr>
            <a:lvl2pPr marL="380985" indent="0">
              <a:buNone/>
              <a:defRPr sz="1167"/>
            </a:lvl2pPr>
            <a:lvl3pPr marL="761970" indent="0">
              <a:buNone/>
              <a:defRPr sz="1000"/>
            </a:lvl3pPr>
            <a:lvl4pPr marL="1142954" indent="0">
              <a:buNone/>
              <a:defRPr sz="833"/>
            </a:lvl4pPr>
            <a:lvl5pPr marL="1523939" indent="0">
              <a:buNone/>
              <a:defRPr sz="833"/>
            </a:lvl5pPr>
            <a:lvl6pPr marL="1904924" indent="0">
              <a:buNone/>
              <a:defRPr sz="833"/>
            </a:lvl6pPr>
            <a:lvl7pPr marL="2285909" indent="0">
              <a:buNone/>
              <a:defRPr sz="833"/>
            </a:lvl7pPr>
            <a:lvl8pPr marL="2666893" indent="0">
              <a:buNone/>
              <a:defRPr sz="833"/>
            </a:lvl8pPr>
            <a:lvl9pPr marL="3047878" indent="0">
              <a:buNone/>
              <a:defRPr sz="833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271A1-F6D6-438B-A432-4747EE7ECD40}" type="datetimeFigureOut">
              <a:rPr lang="en-US" smtClean="0"/>
              <a:pPr/>
              <a:t>11/14/2020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 eaLnBrk="1" latinLnBrk="0" hangingPunct="1"/>
            <a:endParaRPr kumimoji="0" lang="en-US" sz="1167" dirty="0">
              <a:solidFill>
                <a:schemeClr val="tx2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167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11834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332" y="508000"/>
            <a:ext cx="7773339" cy="1337578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331" y="1972578"/>
            <a:ext cx="2474232" cy="480218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380985" indent="0">
              <a:buNone/>
              <a:defRPr sz="1667" b="1"/>
            </a:lvl2pPr>
            <a:lvl3pPr marL="761970" indent="0">
              <a:buNone/>
              <a:defRPr sz="1500" b="1"/>
            </a:lvl3pPr>
            <a:lvl4pPr marL="1142954" indent="0">
              <a:buNone/>
              <a:defRPr sz="1333" b="1"/>
            </a:lvl4pPr>
            <a:lvl5pPr marL="1523939" indent="0">
              <a:buNone/>
              <a:defRPr sz="1333" b="1"/>
            </a:lvl5pPr>
            <a:lvl6pPr marL="1904924" indent="0">
              <a:buNone/>
              <a:defRPr sz="1333" b="1"/>
            </a:lvl6pPr>
            <a:lvl7pPr marL="2285909" indent="0">
              <a:buNone/>
              <a:defRPr sz="1333" b="1"/>
            </a:lvl7pPr>
            <a:lvl8pPr marL="2666893" indent="0">
              <a:buNone/>
              <a:defRPr sz="1333" b="1"/>
            </a:lvl8pPr>
            <a:lvl9pPr marL="3047878" indent="0">
              <a:buNone/>
              <a:defRPr sz="1333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331" y="2452797"/>
            <a:ext cx="2474232" cy="2373204"/>
          </a:xfrm>
        </p:spPr>
        <p:txBody>
          <a:bodyPr anchor="t">
            <a:normAutofit/>
          </a:bodyPr>
          <a:lstStyle>
            <a:lvl1pPr marL="0" indent="0" algn="ctr">
              <a:buNone/>
              <a:defRPr sz="1167"/>
            </a:lvl1pPr>
            <a:lvl2pPr marL="380985" indent="0">
              <a:buNone/>
              <a:defRPr sz="1000"/>
            </a:lvl2pPr>
            <a:lvl3pPr marL="761970" indent="0">
              <a:buNone/>
              <a:defRPr sz="833"/>
            </a:lvl3pPr>
            <a:lvl4pPr marL="1142954" indent="0">
              <a:buNone/>
              <a:defRPr sz="750"/>
            </a:lvl4pPr>
            <a:lvl5pPr marL="1523939" indent="0">
              <a:buNone/>
              <a:defRPr sz="750"/>
            </a:lvl5pPr>
            <a:lvl6pPr marL="1904924" indent="0">
              <a:buNone/>
              <a:defRPr sz="750"/>
            </a:lvl6pPr>
            <a:lvl7pPr marL="2285909" indent="0">
              <a:buNone/>
              <a:defRPr sz="750"/>
            </a:lvl7pPr>
            <a:lvl8pPr marL="2666893" indent="0">
              <a:buNone/>
              <a:defRPr sz="750"/>
            </a:lvl8pPr>
            <a:lvl9pPr marL="3047878" indent="0">
              <a:buNone/>
              <a:defRPr sz="75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39293" y="1972578"/>
            <a:ext cx="2468641" cy="480218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380985" indent="0">
              <a:buNone/>
              <a:defRPr sz="1667" b="1"/>
            </a:lvl2pPr>
            <a:lvl3pPr marL="761970" indent="0">
              <a:buNone/>
              <a:defRPr sz="1500" b="1"/>
            </a:lvl3pPr>
            <a:lvl4pPr marL="1142954" indent="0">
              <a:buNone/>
              <a:defRPr sz="1333" b="1"/>
            </a:lvl4pPr>
            <a:lvl5pPr marL="1523939" indent="0">
              <a:buNone/>
              <a:defRPr sz="1333" b="1"/>
            </a:lvl5pPr>
            <a:lvl6pPr marL="1904924" indent="0">
              <a:buNone/>
              <a:defRPr sz="1333" b="1"/>
            </a:lvl6pPr>
            <a:lvl7pPr marL="2285909" indent="0">
              <a:buNone/>
              <a:defRPr sz="1333" b="1"/>
            </a:lvl7pPr>
            <a:lvl8pPr marL="2666893" indent="0">
              <a:buNone/>
              <a:defRPr sz="1333" b="1"/>
            </a:lvl8pPr>
            <a:lvl9pPr marL="3047878" indent="0">
              <a:buNone/>
              <a:defRPr sz="1333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331013" y="2452797"/>
            <a:ext cx="2477513" cy="2373204"/>
          </a:xfrm>
        </p:spPr>
        <p:txBody>
          <a:bodyPr anchor="t">
            <a:normAutofit/>
          </a:bodyPr>
          <a:lstStyle>
            <a:lvl1pPr marL="0" indent="0" algn="ctr">
              <a:buNone/>
              <a:defRPr sz="1167"/>
            </a:lvl1pPr>
            <a:lvl2pPr marL="380985" indent="0">
              <a:buNone/>
              <a:defRPr sz="1000"/>
            </a:lvl2pPr>
            <a:lvl3pPr marL="761970" indent="0">
              <a:buNone/>
              <a:defRPr sz="833"/>
            </a:lvl3pPr>
            <a:lvl4pPr marL="1142954" indent="0">
              <a:buNone/>
              <a:defRPr sz="750"/>
            </a:lvl4pPr>
            <a:lvl5pPr marL="1523939" indent="0">
              <a:buNone/>
              <a:defRPr sz="750"/>
            </a:lvl5pPr>
            <a:lvl6pPr marL="1904924" indent="0">
              <a:buNone/>
              <a:defRPr sz="750"/>
            </a:lvl6pPr>
            <a:lvl7pPr marL="2285909" indent="0">
              <a:buNone/>
              <a:defRPr sz="750"/>
            </a:lvl7pPr>
            <a:lvl8pPr marL="2666893" indent="0">
              <a:buNone/>
              <a:defRPr sz="750"/>
            </a:lvl8pPr>
            <a:lvl9pPr marL="3047878" indent="0">
              <a:buNone/>
              <a:defRPr sz="75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79974" y="1972578"/>
            <a:ext cx="2478696" cy="480218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380985" indent="0">
              <a:buNone/>
              <a:defRPr sz="1667" b="1"/>
            </a:lvl2pPr>
            <a:lvl3pPr marL="761970" indent="0">
              <a:buNone/>
              <a:defRPr sz="1500" b="1"/>
            </a:lvl3pPr>
            <a:lvl4pPr marL="1142954" indent="0">
              <a:buNone/>
              <a:defRPr sz="1333" b="1"/>
            </a:lvl4pPr>
            <a:lvl5pPr marL="1523939" indent="0">
              <a:buNone/>
              <a:defRPr sz="1333" b="1"/>
            </a:lvl5pPr>
            <a:lvl6pPr marL="1904924" indent="0">
              <a:buNone/>
              <a:defRPr sz="1333" b="1"/>
            </a:lvl6pPr>
            <a:lvl7pPr marL="2285909" indent="0">
              <a:buNone/>
              <a:defRPr sz="1333" b="1"/>
            </a:lvl7pPr>
            <a:lvl8pPr marL="2666893" indent="0">
              <a:buNone/>
              <a:defRPr sz="1333" b="1"/>
            </a:lvl8pPr>
            <a:lvl9pPr marL="3047878" indent="0">
              <a:buNone/>
              <a:defRPr sz="1333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979974" y="2452797"/>
            <a:ext cx="2478696" cy="2373204"/>
          </a:xfrm>
        </p:spPr>
        <p:txBody>
          <a:bodyPr anchor="t">
            <a:normAutofit/>
          </a:bodyPr>
          <a:lstStyle>
            <a:lvl1pPr marL="0" indent="0" algn="ctr">
              <a:buNone/>
              <a:defRPr sz="1167"/>
            </a:lvl1pPr>
            <a:lvl2pPr marL="380985" indent="0">
              <a:buNone/>
              <a:defRPr sz="1000"/>
            </a:lvl2pPr>
            <a:lvl3pPr marL="761970" indent="0">
              <a:buNone/>
              <a:defRPr sz="833"/>
            </a:lvl3pPr>
            <a:lvl4pPr marL="1142954" indent="0">
              <a:buNone/>
              <a:defRPr sz="750"/>
            </a:lvl4pPr>
            <a:lvl5pPr marL="1523939" indent="0">
              <a:buNone/>
              <a:defRPr sz="750"/>
            </a:lvl5pPr>
            <a:lvl6pPr marL="1904924" indent="0">
              <a:buNone/>
              <a:defRPr sz="750"/>
            </a:lvl6pPr>
            <a:lvl7pPr marL="2285909" indent="0">
              <a:buNone/>
              <a:defRPr sz="750"/>
            </a:lvl7pPr>
            <a:lvl8pPr marL="2666893" indent="0">
              <a:buNone/>
              <a:defRPr sz="750"/>
            </a:lvl8pPr>
            <a:lvl9pPr marL="3047878" indent="0">
              <a:buNone/>
              <a:defRPr sz="75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271A1-F6D6-438B-A432-4747EE7ECD40}" type="datetimeFigureOut">
              <a:rPr lang="en-US" smtClean="0"/>
              <a:pPr/>
              <a:t>11/14/2020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 eaLnBrk="1" latinLnBrk="0" hangingPunct="1"/>
            <a:endParaRPr kumimoji="0" lang="en-US" sz="1167" dirty="0">
              <a:solidFill>
                <a:schemeClr val="tx2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167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495672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그림 열 3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332" y="508977"/>
            <a:ext cx="7773339" cy="1336602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5332" y="3504017"/>
            <a:ext cx="2472307" cy="480218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1833" b="0">
                <a:solidFill>
                  <a:schemeClr val="tx1"/>
                </a:solidFill>
              </a:defRPr>
            </a:lvl1pPr>
            <a:lvl2pPr marL="380985" indent="0">
              <a:buNone/>
              <a:defRPr sz="1667" b="1"/>
            </a:lvl2pPr>
            <a:lvl3pPr marL="761970" indent="0">
              <a:buNone/>
              <a:defRPr sz="1500" b="1"/>
            </a:lvl3pPr>
            <a:lvl4pPr marL="1142954" indent="0">
              <a:buNone/>
              <a:defRPr sz="1333" b="1"/>
            </a:lvl4pPr>
            <a:lvl5pPr marL="1523939" indent="0">
              <a:buNone/>
              <a:defRPr sz="1333" b="1"/>
            </a:lvl5pPr>
            <a:lvl6pPr marL="1904924" indent="0">
              <a:buNone/>
              <a:defRPr sz="1333" b="1"/>
            </a:lvl6pPr>
            <a:lvl7pPr marL="2285909" indent="0">
              <a:buNone/>
              <a:defRPr sz="1333" b="1"/>
            </a:lvl7pPr>
            <a:lvl8pPr marL="2666893" indent="0">
              <a:buNone/>
              <a:defRPr sz="1333" b="1"/>
            </a:lvl8pPr>
            <a:lvl9pPr marL="3047878" indent="0">
              <a:buNone/>
              <a:defRPr sz="1333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332" y="1972578"/>
            <a:ext cx="2472307" cy="1270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333"/>
            </a:lvl1pPr>
            <a:lvl2pPr marL="380985" indent="0">
              <a:buNone/>
              <a:defRPr sz="1333"/>
            </a:lvl2pPr>
            <a:lvl3pPr marL="761970" indent="0">
              <a:buNone/>
              <a:defRPr sz="1333"/>
            </a:lvl3pPr>
            <a:lvl4pPr marL="1142954" indent="0">
              <a:buNone/>
              <a:defRPr sz="1333"/>
            </a:lvl4pPr>
            <a:lvl5pPr marL="1523939" indent="0">
              <a:buNone/>
              <a:defRPr sz="1333"/>
            </a:lvl5pPr>
            <a:lvl6pPr marL="1904924" indent="0">
              <a:buNone/>
              <a:defRPr sz="1333"/>
            </a:lvl6pPr>
            <a:lvl7pPr marL="2285909" indent="0">
              <a:buNone/>
              <a:defRPr sz="1333"/>
            </a:lvl7pPr>
            <a:lvl8pPr marL="2666893" indent="0">
              <a:buNone/>
              <a:defRPr sz="1333"/>
            </a:lvl8pPr>
            <a:lvl9pPr marL="3047878" indent="0">
              <a:buNone/>
              <a:defRPr sz="1333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5332" y="3984235"/>
            <a:ext cx="2472307" cy="841765"/>
          </a:xfrm>
        </p:spPr>
        <p:txBody>
          <a:bodyPr anchor="t">
            <a:normAutofit/>
          </a:bodyPr>
          <a:lstStyle>
            <a:lvl1pPr marL="0" indent="0" algn="ctr">
              <a:buNone/>
              <a:defRPr sz="1167"/>
            </a:lvl1pPr>
            <a:lvl2pPr marL="380985" indent="0">
              <a:buNone/>
              <a:defRPr sz="1000"/>
            </a:lvl2pPr>
            <a:lvl3pPr marL="761970" indent="0">
              <a:buNone/>
              <a:defRPr sz="833"/>
            </a:lvl3pPr>
            <a:lvl4pPr marL="1142954" indent="0">
              <a:buNone/>
              <a:defRPr sz="750"/>
            </a:lvl4pPr>
            <a:lvl5pPr marL="1523939" indent="0">
              <a:buNone/>
              <a:defRPr sz="750"/>
            </a:lvl5pPr>
            <a:lvl6pPr marL="1904924" indent="0">
              <a:buNone/>
              <a:defRPr sz="750"/>
            </a:lvl6pPr>
            <a:lvl7pPr marL="2285909" indent="0">
              <a:buNone/>
              <a:defRPr sz="750"/>
            </a:lvl7pPr>
            <a:lvl8pPr marL="2666893" indent="0">
              <a:buNone/>
              <a:defRPr sz="750"/>
            </a:lvl8pPr>
            <a:lvl9pPr marL="3047878" indent="0">
              <a:buNone/>
              <a:defRPr sz="75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32070" y="3504017"/>
            <a:ext cx="2476371" cy="480218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1833" b="0">
                <a:solidFill>
                  <a:schemeClr val="tx1"/>
                </a:solidFill>
              </a:defRPr>
            </a:lvl1pPr>
            <a:lvl2pPr marL="380985" indent="0">
              <a:buNone/>
              <a:defRPr sz="1667" b="1"/>
            </a:lvl2pPr>
            <a:lvl3pPr marL="761970" indent="0">
              <a:buNone/>
              <a:defRPr sz="1500" b="1"/>
            </a:lvl3pPr>
            <a:lvl4pPr marL="1142954" indent="0">
              <a:buNone/>
              <a:defRPr sz="1333" b="1"/>
            </a:lvl4pPr>
            <a:lvl5pPr marL="1523939" indent="0">
              <a:buNone/>
              <a:defRPr sz="1333" b="1"/>
            </a:lvl5pPr>
            <a:lvl6pPr marL="1904924" indent="0">
              <a:buNone/>
              <a:defRPr sz="1333" b="1"/>
            </a:lvl6pPr>
            <a:lvl7pPr marL="2285909" indent="0">
              <a:buNone/>
              <a:defRPr sz="1333" b="1"/>
            </a:lvl7pPr>
            <a:lvl8pPr marL="2666893" indent="0">
              <a:buNone/>
              <a:defRPr sz="1333" b="1"/>
            </a:lvl8pPr>
            <a:lvl9pPr marL="3047878" indent="0">
              <a:buNone/>
              <a:defRPr sz="1333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331011" y="1972578"/>
            <a:ext cx="2477514" cy="1270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333"/>
            </a:lvl1pPr>
            <a:lvl2pPr marL="380985" indent="0">
              <a:buNone/>
              <a:defRPr sz="1333"/>
            </a:lvl2pPr>
            <a:lvl3pPr marL="761970" indent="0">
              <a:buNone/>
              <a:defRPr sz="1333"/>
            </a:lvl3pPr>
            <a:lvl4pPr marL="1142954" indent="0">
              <a:buNone/>
              <a:defRPr sz="1333"/>
            </a:lvl4pPr>
            <a:lvl5pPr marL="1523939" indent="0">
              <a:buNone/>
              <a:defRPr sz="1333"/>
            </a:lvl5pPr>
            <a:lvl6pPr marL="1904924" indent="0">
              <a:buNone/>
              <a:defRPr sz="1333"/>
            </a:lvl6pPr>
            <a:lvl7pPr marL="2285909" indent="0">
              <a:buNone/>
              <a:defRPr sz="1333"/>
            </a:lvl7pPr>
            <a:lvl8pPr marL="2666893" indent="0">
              <a:buNone/>
              <a:defRPr sz="1333"/>
            </a:lvl8pPr>
            <a:lvl9pPr marL="3047878" indent="0">
              <a:buNone/>
              <a:defRPr sz="1333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331011" y="3984235"/>
            <a:ext cx="2477514" cy="841766"/>
          </a:xfrm>
        </p:spPr>
        <p:txBody>
          <a:bodyPr anchor="t">
            <a:normAutofit/>
          </a:bodyPr>
          <a:lstStyle>
            <a:lvl1pPr marL="0" indent="0" algn="ctr">
              <a:buNone/>
              <a:defRPr sz="1167"/>
            </a:lvl1pPr>
            <a:lvl2pPr marL="380985" indent="0">
              <a:buNone/>
              <a:defRPr sz="1000"/>
            </a:lvl2pPr>
            <a:lvl3pPr marL="761970" indent="0">
              <a:buNone/>
              <a:defRPr sz="833"/>
            </a:lvl3pPr>
            <a:lvl4pPr marL="1142954" indent="0">
              <a:buNone/>
              <a:defRPr sz="750"/>
            </a:lvl4pPr>
            <a:lvl5pPr marL="1523939" indent="0">
              <a:buNone/>
              <a:defRPr sz="750"/>
            </a:lvl5pPr>
            <a:lvl6pPr marL="1904924" indent="0">
              <a:buNone/>
              <a:defRPr sz="750"/>
            </a:lvl6pPr>
            <a:lvl7pPr marL="2285909" indent="0">
              <a:buNone/>
              <a:defRPr sz="750"/>
            </a:lvl7pPr>
            <a:lvl8pPr marL="2666893" indent="0">
              <a:buNone/>
              <a:defRPr sz="750"/>
            </a:lvl8pPr>
            <a:lvl9pPr marL="3047878" indent="0">
              <a:buNone/>
              <a:defRPr sz="75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79975" y="3504017"/>
            <a:ext cx="2475511" cy="480218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1833" b="0">
                <a:solidFill>
                  <a:schemeClr val="tx1"/>
                </a:solidFill>
              </a:defRPr>
            </a:lvl1pPr>
            <a:lvl2pPr marL="380985" indent="0">
              <a:buNone/>
              <a:defRPr sz="1667" b="1"/>
            </a:lvl2pPr>
            <a:lvl3pPr marL="761970" indent="0">
              <a:buNone/>
              <a:defRPr sz="1500" b="1"/>
            </a:lvl3pPr>
            <a:lvl4pPr marL="1142954" indent="0">
              <a:buNone/>
              <a:defRPr sz="1333" b="1"/>
            </a:lvl4pPr>
            <a:lvl5pPr marL="1523939" indent="0">
              <a:buNone/>
              <a:defRPr sz="1333" b="1"/>
            </a:lvl5pPr>
            <a:lvl6pPr marL="1904924" indent="0">
              <a:buNone/>
              <a:defRPr sz="1333" b="1"/>
            </a:lvl6pPr>
            <a:lvl7pPr marL="2285909" indent="0">
              <a:buNone/>
              <a:defRPr sz="1333" b="1"/>
            </a:lvl7pPr>
            <a:lvl8pPr marL="2666893" indent="0">
              <a:buNone/>
              <a:defRPr sz="1333" b="1"/>
            </a:lvl8pPr>
            <a:lvl9pPr marL="3047878" indent="0">
              <a:buNone/>
              <a:defRPr sz="1333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979974" y="1972578"/>
            <a:ext cx="2478696" cy="1270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333"/>
            </a:lvl1pPr>
            <a:lvl2pPr marL="380985" indent="0">
              <a:buNone/>
              <a:defRPr sz="1333"/>
            </a:lvl2pPr>
            <a:lvl3pPr marL="761970" indent="0">
              <a:buNone/>
              <a:defRPr sz="1333"/>
            </a:lvl3pPr>
            <a:lvl4pPr marL="1142954" indent="0">
              <a:buNone/>
              <a:defRPr sz="1333"/>
            </a:lvl4pPr>
            <a:lvl5pPr marL="1523939" indent="0">
              <a:buNone/>
              <a:defRPr sz="1333"/>
            </a:lvl5pPr>
            <a:lvl6pPr marL="1904924" indent="0">
              <a:buNone/>
              <a:defRPr sz="1333"/>
            </a:lvl6pPr>
            <a:lvl7pPr marL="2285909" indent="0">
              <a:buNone/>
              <a:defRPr sz="1333"/>
            </a:lvl7pPr>
            <a:lvl8pPr marL="2666893" indent="0">
              <a:buNone/>
              <a:defRPr sz="1333"/>
            </a:lvl8pPr>
            <a:lvl9pPr marL="3047878" indent="0">
              <a:buNone/>
              <a:defRPr sz="1333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979880" y="3984233"/>
            <a:ext cx="2478790" cy="841768"/>
          </a:xfrm>
        </p:spPr>
        <p:txBody>
          <a:bodyPr anchor="t">
            <a:normAutofit/>
          </a:bodyPr>
          <a:lstStyle>
            <a:lvl1pPr marL="0" indent="0" algn="ctr">
              <a:buNone/>
              <a:defRPr sz="1167"/>
            </a:lvl1pPr>
            <a:lvl2pPr marL="380985" indent="0">
              <a:buNone/>
              <a:defRPr sz="1000"/>
            </a:lvl2pPr>
            <a:lvl3pPr marL="761970" indent="0">
              <a:buNone/>
              <a:defRPr sz="833"/>
            </a:lvl3pPr>
            <a:lvl4pPr marL="1142954" indent="0">
              <a:buNone/>
              <a:defRPr sz="750"/>
            </a:lvl4pPr>
            <a:lvl5pPr marL="1523939" indent="0">
              <a:buNone/>
              <a:defRPr sz="750"/>
            </a:lvl5pPr>
            <a:lvl6pPr marL="1904924" indent="0">
              <a:buNone/>
              <a:defRPr sz="750"/>
            </a:lvl6pPr>
            <a:lvl7pPr marL="2285909" indent="0">
              <a:buNone/>
              <a:defRPr sz="750"/>
            </a:lvl7pPr>
            <a:lvl8pPr marL="2666893" indent="0">
              <a:buNone/>
              <a:defRPr sz="750"/>
            </a:lvl8pPr>
            <a:lvl9pPr marL="3047878" indent="0">
              <a:buNone/>
              <a:defRPr sz="75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271A1-F6D6-438B-A432-4747EE7ECD40}" type="datetimeFigureOut">
              <a:rPr lang="en-US" smtClean="0"/>
              <a:pPr/>
              <a:t>11/14/2020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 eaLnBrk="1" latinLnBrk="0" hangingPunct="1"/>
            <a:endParaRPr kumimoji="0" lang="en-US" sz="1167" dirty="0">
              <a:solidFill>
                <a:schemeClr val="tx2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167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6236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332" y="1972579"/>
            <a:ext cx="7773339" cy="2853423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11/14/2020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94032-CD4C-4C25-B0C2-CEC720522D92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40539584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508002"/>
            <a:ext cx="1914995" cy="43179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332" y="508002"/>
            <a:ext cx="5744043" cy="4317999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11/14/2020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94032-CD4C-4C25-B0C2-CEC720522D92}" type="slidenum">
              <a:rPr kumimoji="0" lang="en-US" smtClean="0"/>
              <a:pPr eaLnBrk="1" latinLnBrk="0" hangingPunct="1"/>
              <a:t>‹#›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7879214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cap="none" baseline="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23A271A1-F6D6-438B-A432-4747EE7ECD40}" type="datetimeFigureOut">
              <a:rPr lang="en-US" smtClean="0"/>
              <a:pPr/>
              <a:t>11/14/2020</a:t>
            </a:fld>
            <a:endParaRPr 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r" eaLnBrk="1" latinLnBrk="0" hangingPunct="1"/>
            <a:endParaRPr kumimoji="0" lang="en-US" sz="1167" dirty="0">
              <a:solidFill>
                <a:schemeClr val="tx2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167" b="1" dirty="0">
              <a:solidFill>
                <a:srgbClr val="FFFFFF"/>
              </a:solidFill>
            </a:endParaRPr>
          </a:p>
        </p:txBody>
      </p:sp>
      <p:sp>
        <p:nvSpPr>
          <p:cNvPr id="7" name="내용 개체 틀 6"/>
          <p:cNvSpPr>
            <a:spLocks noGrp="1"/>
          </p:cNvSpPr>
          <p:nvPr>
            <p:ph sz="quarter" idx="17"/>
          </p:nvPr>
        </p:nvSpPr>
        <p:spPr>
          <a:xfrm>
            <a:off x="395289" y="877094"/>
            <a:ext cx="8569325" cy="4441031"/>
          </a:xfrm>
        </p:spPr>
        <p:txBody>
          <a:bodyPr/>
          <a:lstStyle>
            <a:lvl1pPr>
              <a:defRPr cap="none" baseline="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 cap="none" baseline="0"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 cap="none" baseline="0"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 cap="none" baseline="0"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 cap="none" baseline="0"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162412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271A1-F6D6-438B-A432-4747EE7ECD40}" type="datetimeFigureOut">
              <a:rPr lang="en-US" smtClean="0"/>
              <a:pPr/>
              <a:t>11/14/2020</a:t>
            </a:fld>
            <a:endParaRPr 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 eaLnBrk="1" latinLnBrk="0" hangingPunct="1"/>
            <a:endParaRPr kumimoji="0" lang="en-US" sz="1167" dirty="0">
              <a:solidFill>
                <a:schemeClr val="tx2"/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167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50757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330" y="1972578"/>
            <a:ext cx="7772870" cy="2853423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271A1-F6D6-438B-A432-4747EE7ECD40}" type="datetimeFigureOut">
              <a:rPr lang="en-US" smtClean="0"/>
              <a:pPr/>
              <a:t>11/14/2020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 eaLnBrk="1" latinLnBrk="0" hangingPunct="1"/>
            <a:endParaRPr kumimoji="0" lang="en-US" sz="1167" dirty="0">
              <a:solidFill>
                <a:schemeClr val="tx2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167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517440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개체 틀 21"/>
          <p:cNvSpPr>
            <a:spLocks noGrp="1"/>
          </p:cNvSpPr>
          <p:nvPr>
            <p:ph type="title"/>
          </p:nvPr>
        </p:nvSpPr>
        <p:spPr>
          <a:xfrm>
            <a:off x="208312" y="31676"/>
            <a:ext cx="8654999" cy="493792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>
              <a:defRPr sz="3000" cap="none" baseline="0">
                <a:solidFill>
                  <a:schemeClr val="accent4">
                    <a:lumMod val="75000"/>
                  </a:schemeClr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Times New Roman" panose="02020603050405020304" pitchFamily="18" charset="0"/>
              </a:defRPr>
            </a:lvl1pPr>
          </a:lstStyle>
          <a:p>
            <a:r>
              <a:rPr kumimoji="0" lang="ko-KR" altLang="en-US" dirty="0" smtClean="0"/>
              <a:t>마스터 제목 스타일 편집</a:t>
            </a:r>
            <a:endParaRPr kumimoji="0" lang="en-US" dirty="0"/>
          </a:p>
        </p:txBody>
      </p:sp>
      <p:sp>
        <p:nvSpPr>
          <p:cNvPr id="16" name="텍스트 개체 틀 12"/>
          <p:cNvSpPr>
            <a:spLocks noGrp="1"/>
          </p:cNvSpPr>
          <p:nvPr>
            <p:ph idx="1"/>
          </p:nvPr>
        </p:nvSpPr>
        <p:spPr>
          <a:xfrm>
            <a:off x="208312" y="560318"/>
            <a:ext cx="8654999" cy="5118549"/>
          </a:xfrm>
          <a:prstGeom prst="rect">
            <a:avLst/>
          </a:prstGeom>
        </p:spPr>
        <p:txBody>
          <a:bodyPr vert="horz">
            <a:normAutofit/>
          </a:bodyPr>
          <a:lstStyle>
            <a:lvl1pPr>
              <a:defRPr cap="none" baseline="0"/>
            </a:lvl1pPr>
            <a:lvl2pPr>
              <a:defRPr cap="none" baseline="0"/>
            </a:lvl2pPr>
            <a:lvl3pPr>
              <a:defRPr cap="none" baseline="0"/>
            </a:lvl3pPr>
            <a:lvl4pPr>
              <a:defRPr cap="none" baseline="0"/>
            </a:lvl4pPr>
            <a:lvl5pPr>
              <a:defRPr cap="none" baseline="0"/>
            </a:lvl5pPr>
          </a:lstStyle>
          <a:p>
            <a:pPr lvl="0" eaLnBrk="1" latinLnBrk="0" hangingPunct="1"/>
            <a:r>
              <a:rPr kumimoji="0" lang="ko-KR" altLang="en-US" dirty="0" smtClean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dirty="0" smtClean="0"/>
              <a:t>둘째 수준</a:t>
            </a:r>
          </a:p>
          <a:p>
            <a:pPr lvl="2" eaLnBrk="1" latinLnBrk="0" hangingPunct="1"/>
            <a:r>
              <a:rPr kumimoji="0" lang="ko-KR" altLang="en-US" dirty="0" smtClean="0"/>
              <a:t>셋째 수준</a:t>
            </a:r>
          </a:p>
          <a:p>
            <a:pPr lvl="3" eaLnBrk="1" latinLnBrk="0" hangingPunct="1"/>
            <a:r>
              <a:rPr kumimoji="0" lang="ko-KR" altLang="en-US" dirty="0" smtClean="0"/>
              <a:t>넷째 수준</a:t>
            </a:r>
          </a:p>
          <a:p>
            <a:pPr lvl="4" eaLnBrk="1" latinLnBrk="0" hangingPunct="1"/>
            <a:r>
              <a:rPr kumimoji="0" lang="ko-KR" altLang="en-US" dirty="0" smtClean="0"/>
              <a:t>다섯째 수준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5982631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개체 틀 21"/>
          <p:cNvSpPr>
            <a:spLocks noGrp="1"/>
          </p:cNvSpPr>
          <p:nvPr>
            <p:ph type="title"/>
          </p:nvPr>
        </p:nvSpPr>
        <p:spPr>
          <a:xfrm>
            <a:off x="323174" y="21882"/>
            <a:ext cx="8569306" cy="51898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>
              <a:defRPr sz="2600" cap="none" baseline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defRPr>
            </a:lvl1pPr>
          </a:lstStyle>
          <a:p>
            <a:r>
              <a:rPr kumimoji="0" lang="ko-KR" altLang="en-US" dirty="0" smtClean="0"/>
              <a:t>마스터 제목 스타일 편집</a:t>
            </a:r>
            <a:endParaRPr kumimoji="0" lang="en-US" dirty="0"/>
          </a:p>
        </p:txBody>
      </p:sp>
      <p:sp>
        <p:nvSpPr>
          <p:cNvPr id="16" name="텍스트 개체 틀 12"/>
          <p:cNvSpPr>
            <a:spLocks noGrp="1"/>
          </p:cNvSpPr>
          <p:nvPr>
            <p:ph idx="1"/>
          </p:nvPr>
        </p:nvSpPr>
        <p:spPr>
          <a:xfrm>
            <a:off x="323174" y="576111"/>
            <a:ext cx="8569306" cy="5017693"/>
          </a:xfrm>
          <a:prstGeom prst="rect">
            <a:avLst/>
          </a:prstGeom>
        </p:spPr>
        <p:txBody>
          <a:bodyPr vert="horz">
            <a:normAutofit/>
          </a:bodyPr>
          <a:lstStyle>
            <a:lvl1pPr>
              <a:defRPr cap="none" baseline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>
              <a:defRPr cap="none" baseline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>
              <a:defRPr cap="none" baseline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>
              <a:defRPr cap="none" baseline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>
              <a:defRPr cap="none" baseline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</a:lstStyle>
          <a:p>
            <a:pPr lvl="0" eaLnBrk="1" latinLnBrk="0" hangingPunct="1"/>
            <a:r>
              <a:rPr kumimoji="0" lang="ko-KR" altLang="en-US" dirty="0" smtClean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dirty="0" smtClean="0"/>
              <a:t>둘째 수준</a:t>
            </a:r>
          </a:p>
          <a:p>
            <a:pPr lvl="2" eaLnBrk="1" latinLnBrk="0" hangingPunct="1"/>
            <a:r>
              <a:rPr kumimoji="0" lang="ko-KR" altLang="en-US" dirty="0" smtClean="0"/>
              <a:t>셋째 수준</a:t>
            </a:r>
          </a:p>
          <a:p>
            <a:pPr lvl="3" eaLnBrk="1" latinLnBrk="0" hangingPunct="1"/>
            <a:r>
              <a:rPr kumimoji="0" lang="ko-KR" altLang="en-US" dirty="0" smtClean="0"/>
              <a:t>넷째 수준</a:t>
            </a:r>
          </a:p>
          <a:p>
            <a:pPr lvl="4" eaLnBrk="1" latinLnBrk="0" hangingPunct="1"/>
            <a:r>
              <a:rPr kumimoji="0" lang="ko-KR" altLang="en-US" dirty="0" smtClean="0"/>
              <a:t>다섯째 수준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8404547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개체 틀 21"/>
          <p:cNvSpPr>
            <a:spLocks noGrp="1"/>
          </p:cNvSpPr>
          <p:nvPr>
            <p:ph type="title"/>
          </p:nvPr>
        </p:nvSpPr>
        <p:spPr>
          <a:xfrm>
            <a:off x="208312" y="31676"/>
            <a:ext cx="8654999" cy="493792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>
              <a:defRPr sz="3000" cap="none" baseline="0">
                <a:solidFill>
                  <a:schemeClr val="accent4">
                    <a:lumMod val="75000"/>
                  </a:schemeClr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Times New Roman" panose="02020603050405020304" pitchFamily="18" charset="0"/>
              </a:defRPr>
            </a:lvl1pPr>
          </a:lstStyle>
          <a:p>
            <a:r>
              <a:rPr kumimoji="0" lang="ko-KR" altLang="en-US" dirty="0" smtClean="0"/>
              <a:t>마스터 제목 스타일 편집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4310240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날짜 개체 틀 22"/>
          <p:cNvSpPr>
            <a:spLocks noGrp="1"/>
          </p:cNvSpPr>
          <p:nvPr>
            <p:ph type="dt" sz="half" idx="10"/>
          </p:nvPr>
        </p:nvSpPr>
        <p:spPr>
          <a:xfrm>
            <a:off x="6297488" y="5373543"/>
            <a:ext cx="2667000" cy="304271"/>
          </a:xfrm>
          <a:prstGeom prst="rect">
            <a:avLst/>
          </a:prstGeom>
        </p:spPr>
        <p:txBody>
          <a:bodyPr/>
          <a:lstStyle/>
          <a:p>
            <a:fld id="{23A271A1-F6D6-438B-A432-4747EE7ECD40}" type="datetimeFigureOut">
              <a:rPr lang="en-US" smtClean="0"/>
              <a:pPr/>
              <a:t>11/14/2020</a:t>
            </a:fld>
            <a:endParaRPr lang="en-US" dirty="0"/>
          </a:p>
        </p:txBody>
      </p:sp>
      <p:sp>
        <p:nvSpPr>
          <p:cNvPr id="24" name="바닥글 개체 틀 23"/>
          <p:cNvSpPr>
            <a:spLocks noGrp="1"/>
          </p:cNvSpPr>
          <p:nvPr>
            <p:ph type="ftr" sz="quarter" idx="11"/>
          </p:nvPr>
        </p:nvSpPr>
        <p:spPr>
          <a:xfrm>
            <a:off x="396001" y="5373381"/>
            <a:ext cx="5634683" cy="304271"/>
          </a:xfrm>
          <a:prstGeom prst="rect">
            <a:avLst/>
          </a:prstGeom>
        </p:spPr>
        <p:txBody>
          <a:bodyPr/>
          <a:lstStyle/>
          <a:p>
            <a:pPr algn="r" eaLnBrk="1" latinLnBrk="0" hangingPunct="1"/>
            <a:endParaRPr kumimoji="0" lang="en-US" sz="1167" dirty="0">
              <a:solidFill>
                <a:schemeClr val="tx2"/>
              </a:solidFill>
            </a:endParaRPr>
          </a:p>
        </p:txBody>
      </p:sp>
      <p:sp>
        <p:nvSpPr>
          <p:cNvPr id="25" name="슬라이드 번호 개체 틀 24"/>
          <p:cNvSpPr>
            <a:spLocks noGrp="1"/>
          </p:cNvSpPr>
          <p:nvPr>
            <p:ph type="sldNum" sz="quarter" idx="12"/>
          </p:nvPr>
        </p:nvSpPr>
        <p:spPr>
          <a:xfrm>
            <a:off x="0" y="877280"/>
            <a:ext cx="395536" cy="203730"/>
          </a:xfrm>
          <a:prstGeom prst="rect">
            <a:avLst/>
          </a:prstGeom>
        </p:spPr>
        <p:txBody>
          <a:bodyPr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167" b="1" dirty="0">
              <a:solidFill>
                <a:srgbClr val="FFFFFF"/>
              </a:solidFill>
            </a:endParaRPr>
          </a:p>
        </p:txBody>
      </p:sp>
      <p:sp>
        <p:nvSpPr>
          <p:cNvPr id="7" name="제목 개체 틀 21"/>
          <p:cNvSpPr>
            <a:spLocks noGrp="1"/>
          </p:cNvSpPr>
          <p:nvPr>
            <p:ph type="title"/>
          </p:nvPr>
        </p:nvSpPr>
        <p:spPr>
          <a:xfrm>
            <a:off x="395536" y="37187"/>
            <a:ext cx="8569306" cy="60000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>
              <a:defRPr sz="30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kumimoji="0" lang="ko-KR" altLang="en-US" dirty="0" smtClean="0"/>
              <a:t>마스터 제목 스타일 편집</a:t>
            </a:r>
            <a:endParaRPr kumimoji="0"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3"/>
          </p:nvPr>
        </p:nvSpPr>
        <p:spPr>
          <a:xfrm>
            <a:off x="107504" y="853467"/>
            <a:ext cx="4608512" cy="438048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33772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날짜 개체 틀 22"/>
          <p:cNvSpPr>
            <a:spLocks noGrp="1"/>
          </p:cNvSpPr>
          <p:nvPr>
            <p:ph type="dt" sz="half" idx="10"/>
          </p:nvPr>
        </p:nvSpPr>
        <p:spPr>
          <a:xfrm>
            <a:off x="6297488" y="5373543"/>
            <a:ext cx="2667000" cy="304271"/>
          </a:xfrm>
          <a:prstGeom prst="rect">
            <a:avLst/>
          </a:prstGeom>
        </p:spPr>
        <p:txBody>
          <a:bodyPr/>
          <a:lstStyle/>
          <a:p>
            <a:fld id="{23A271A1-F6D6-438B-A432-4747EE7ECD40}" type="datetimeFigureOut">
              <a:rPr lang="en-US" smtClean="0"/>
              <a:pPr/>
              <a:t>11/14/2020</a:t>
            </a:fld>
            <a:endParaRPr lang="en-US" dirty="0"/>
          </a:p>
        </p:txBody>
      </p:sp>
      <p:sp>
        <p:nvSpPr>
          <p:cNvPr id="24" name="바닥글 개체 틀 23"/>
          <p:cNvSpPr>
            <a:spLocks noGrp="1"/>
          </p:cNvSpPr>
          <p:nvPr>
            <p:ph type="ftr" sz="quarter" idx="11"/>
          </p:nvPr>
        </p:nvSpPr>
        <p:spPr>
          <a:xfrm>
            <a:off x="396001" y="5373381"/>
            <a:ext cx="5634683" cy="304271"/>
          </a:xfrm>
          <a:prstGeom prst="rect">
            <a:avLst/>
          </a:prstGeom>
        </p:spPr>
        <p:txBody>
          <a:bodyPr/>
          <a:lstStyle/>
          <a:p>
            <a:pPr algn="r" eaLnBrk="1" latinLnBrk="0" hangingPunct="1"/>
            <a:endParaRPr kumimoji="0" lang="en-US" sz="1167" dirty="0">
              <a:solidFill>
                <a:schemeClr val="tx2"/>
              </a:solidFill>
            </a:endParaRPr>
          </a:p>
        </p:txBody>
      </p:sp>
      <p:sp>
        <p:nvSpPr>
          <p:cNvPr id="25" name="슬라이드 번호 개체 틀 24"/>
          <p:cNvSpPr>
            <a:spLocks noGrp="1"/>
          </p:cNvSpPr>
          <p:nvPr>
            <p:ph type="sldNum" sz="quarter" idx="12"/>
          </p:nvPr>
        </p:nvSpPr>
        <p:spPr>
          <a:xfrm>
            <a:off x="0" y="877280"/>
            <a:ext cx="395536" cy="203730"/>
          </a:xfrm>
          <a:prstGeom prst="rect">
            <a:avLst/>
          </a:prstGeom>
        </p:spPr>
        <p:txBody>
          <a:bodyPr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167" b="1" dirty="0">
              <a:solidFill>
                <a:srgbClr val="FFFFFF"/>
              </a:solidFill>
            </a:endParaRPr>
          </a:p>
        </p:txBody>
      </p:sp>
      <p:sp>
        <p:nvSpPr>
          <p:cNvPr id="7" name="제목 개체 틀 21"/>
          <p:cNvSpPr>
            <a:spLocks noGrp="1"/>
          </p:cNvSpPr>
          <p:nvPr>
            <p:ph type="title"/>
          </p:nvPr>
        </p:nvSpPr>
        <p:spPr>
          <a:xfrm>
            <a:off x="395536" y="37187"/>
            <a:ext cx="8569306" cy="60000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>
              <a:defRPr sz="30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kumimoji="0" lang="ko-KR" altLang="en-US" dirty="0" smtClean="0"/>
              <a:t>마스터 제목 스타일 편집</a:t>
            </a:r>
            <a:endParaRPr kumimoji="0"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3"/>
          </p:nvPr>
        </p:nvSpPr>
        <p:spPr>
          <a:xfrm>
            <a:off x="107504" y="853467"/>
            <a:ext cx="4608512" cy="438048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3878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395536" y="1717373"/>
            <a:ext cx="4248472" cy="3600400"/>
          </a:xfrm>
          <a:prstGeom prst="rect">
            <a:avLst/>
          </a:prstGeo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quarter" idx="4"/>
          </p:nvPr>
        </p:nvSpPr>
        <p:spPr>
          <a:xfrm>
            <a:off x="4728592" y="1733207"/>
            <a:ext cx="4248000" cy="3584567"/>
          </a:xfrm>
          <a:prstGeom prst="rect">
            <a:avLst/>
          </a:prstGeom>
        </p:spPr>
        <p:txBody>
          <a:bodyPr/>
          <a:lstStyle/>
          <a:p>
            <a:pPr lvl="0" eaLnBrk="1" latinLnBrk="0" hangingPunct="1"/>
            <a:r>
              <a:rPr lang="ko-KR" altLang="en-US" dirty="0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dirty="0" smtClean="0"/>
              <a:t>둘째 수준</a:t>
            </a:r>
          </a:p>
          <a:p>
            <a:pPr lvl="2" eaLnBrk="1" latinLnBrk="0" hangingPunct="1"/>
            <a:r>
              <a:rPr lang="ko-KR" altLang="en-US" dirty="0" smtClean="0"/>
              <a:t>셋째 수준</a:t>
            </a:r>
          </a:p>
          <a:p>
            <a:pPr lvl="3" eaLnBrk="1" latinLnBrk="0" hangingPunct="1"/>
            <a:r>
              <a:rPr lang="ko-KR" altLang="en-US" dirty="0" smtClean="0"/>
              <a:t>넷째 수준</a:t>
            </a:r>
          </a:p>
          <a:p>
            <a:pPr lvl="4" eaLnBrk="1" latinLnBrk="0" hangingPunct="1"/>
            <a:r>
              <a:rPr lang="ko-KR" altLang="en-US" dirty="0" smtClean="0"/>
              <a:t>다섯째 수준</a:t>
            </a:r>
            <a:endParaRPr kumimoji="0" lang="en-US" dirty="0"/>
          </a:p>
        </p:txBody>
      </p:sp>
      <p:sp>
        <p:nvSpPr>
          <p:cNvPr id="10" name="날짜 개체 틀 9"/>
          <p:cNvSpPr>
            <a:spLocks noGrp="1"/>
          </p:cNvSpPr>
          <p:nvPr>
            <p:ph type="dt" sz="half" idx="15"/>
          </p:nvPr>
        </p:nvSpPr>
        <p:spPr>
          <a:xfrm>
            <a:off x="6297488" y="5373543"/>
            <a:ext cx="2667000" cy="304271"/>
          </a:xfrm>
          <a:prstGeom prst="rect">
            <a:avLst/>
          </a:prstGeom>
        </p:spPr>
        <p:txBody>
          <a:bodyPr rtlCol="0"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11/14/2020</a:t>
            </a:fld>
            <a:endParaRPr lang="en-US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6"/>
          </p:nvPr>
        </p:nvSpPr>
        <p:spPr>
          <a:xfrm>
            <a:off x="0" y="877280"/>
            <a:ext cx="395536" cy="203730"/>
          </a:xfrm>
          <a:prstGeom prst="rect">
            <a:avLst/>
          </a:prstGeom>
        </p:spPr>
        <p:txBody>
          <a:bodyPr rtlCol="0"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7"/>
          </p:nvPr>
        </p:nvSpPr>
        <p:spPr>
          <a:xfrm>
            <a:off x="396001" y="5373381"/>
            <a:ext cx="5634683" cy="304271"/>
          </a:xfrm>
          <a:prstGeom prst="rect">
            <a:avLst/>
          </a:prstGeom>
        </p:spPr>
        <p:txBody>
          <a:bodyPr rtlCol="0"/>
          <a:lstStyle/>
          <a:p>
            <a:endParaRPr kumimoji="0" lang="en-US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"/>
          </p:nvPr>
        </p:nvSpPr>
        <p:spPr>
          <a:xfrm>
            <a:off x="395536" y="1117307"/>
            <a:ext cx="4248472" cy="533400"/>
          </a:xfrm>
          <a:prstGeom prst="rect">
            <a:avLst/>
          </a:prstGeo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1667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 dirty="0" smtClean="0"/>
              <a:t>마스터 텍스트 스타일을 편집합니다</a:t>
            </a: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3"/>
          </p:nvPr>
        </p:nvSpPr>
        <p:spPr>
          <a:xfrm>
            <a:off x="4716016" y="1123967"/>
            <a:ext cx="4248000" cy="533400"/>
          </a:xfrm>
          <a:prstGeom prst="rect">
            <a:avLst/>
          </a:prstGeo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1667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17" name="제목 개체 틀 21"/>
          <p:cNvSpPr>
            <a:spLocks noGrp="1"/>
          </p:cNvSpPr>
          <p:nvPr>
            <p:ph type="title"/>
          </p:nvPr>
        </p:nvSpPr>
        <p:spPr>
          <a:xfrm>
            <a:off x="395536" y="37187"/>
            <a:ext cx="8569306" cy="8255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ko-KR" altLang="en-US" dirty="0" smtClean="0"/>
              <a:t>마스터 제목 스타일 편집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9012768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297488" y="5373543"/>
            <a:ext cx="2667000" cy="304271"/>
          </a:xfrm>
          <a:prstGeom prst="rect">
            <a:avLst/>
          </a:prstGeom>
        </p:spPr>
        <p:txBody>
          <a:bodyPr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11/14/2020</a:t>
            </a:fld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96001" y="5373381"/>
            <a:ext cx="5634683" cy="304271"/>
          </a:xfrm>
          <a:prstGeom prst="rect">
            <a:avLst/>
          </a:prstGeom>
        </p:spPr>
        <p:txBody>
          <a:bodyPr/>
          <a:lstStyle/>
          <a:p>
            <a:endParaRPr kumimoji="0"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0" y="877280"/>
            <a:ext cx="395536" cy="20373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F0C94032-CD4C-4C25-B0C2-CEC720522D92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rgbClr val="FFFFFF"/>
              </a:solidFill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395536" y="1117307"/>
            <a:ext cx="1800200" cy="4200467"/>
          </a:xfrm>
          <a:prstGeom prst="rect">
            <a:avLst/>
          </a:prstGeo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833"/>
              </a:spcAft>
              <a:buNone/>
              <a:defRPr sz="1500"/>
            </a:lvl1pPr>
            <a:lvl2pPr>
              <a:buNone/>
              <a:defRPr sz="1000"/>
            </a:lvl2pPr>
            <a:lvl3pPr>
              <a:buNone/>
              <a:defRPr sz="833"/>
            </a:lvl3pPr>
            <a:lvl4pPr>
              <a:buNone/>
              <a:defRPr sz="750"/>
            </a:lvl4pPr>
            <a:lvl5pPr>
              <a:buNone/>
              <a:defRPr sz="75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2267744" y="1117307"/>
            <a:ext cx="6696744" cy="4200467"/>
          </a:xfrm>
          <a:prstGeom prst="rect">
            <a:avLst/>
          </a:prstGeo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8" name="제목 개체 틀 21"/>
          <p:cNvSpPr>
            <a:spLocks noGrp="1"/>
          </p:cNvSpPr>
          <p:nvPr>
            <p:ph type="title"/>
          </p:nvPr>
        </p:nvSpPr>
        <p:spPr>
          <a:xfrm>
            <a:off x="395536" y="37187"/>
            <a:ext cx="8569306" cy="8255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ko-KR" altLang="en-US" dirty="0" smtClean="0"/>
              <a:t>마스터 제목 스타일 편집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0196271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1" y="690470"/>
            <a:ext cx="7763814" cy="2280683"/>
          </a:xfrm>
        </p:spPr>
        <p:txBody>
          <a:bodyPr anchor="b">
            <a:normAutofit/>
          </a:bodyPr>
          <a:lstStyle>
            <a:lvl1pPr>
              <a:defRPr sz="3333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331" y="3047882"/>
            <a:ext cx="7763814" cy="1140153"/>
          </a:xfrm>
        </p:spPr>
        <p:txBody>
          <a:bodyPr>
            <a:normAutofit/>
          </a:bodyPr>
          <a:lstStyle>
            <a:lvl1pPr marL="0" indent="0" algn="ctr">
              <a:buNone/>
              <a:defRPr sz="1667">
                <a:solidFill>
                  <a:schemeClr val="bg1">
                    <a:lumMod val="50000"/>
                  </a:schemeClr>
                </a:solidFill>
              </a:defRPr>
            </a:lvl1pPr>
            <a:lvl2pPr marL="380985" indent="0">
              <a:buNone/>
              <a:defRPr sz="1667">
                <a:solidFill>
                  <a:schemeClr val="tx1">
                    <a:tint val="75000"/>
                  </a:schemeClr>
                </a:solidFill>
              </a:defRPr>
            </a:lvl2pPr>
            <a:lvl3pPr marL="76197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3pPr>
            <a:lvl4pPr marL="1142954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4pPr>
            <a:lvl5pPr marL="1523939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5pPr>
            <a:lvl6pPr marL="1904924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6pPr>
            <a:lvl7pPr marL="2285909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7pPr>
            <a:lvl8pPr marL="2666893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8pPr>
            <a:lvl9pPr marL="3047878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11/14/2020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2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11713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332" y="515432"/>
            <a:ext cx="7773338" cy="1330148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330" y="1972578"/>
            <a:ext cx="3829520" cy="2853423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4629150" y="1972578"/>
            <a:ext cx="3829050" cy="2853423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11/14/2020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33523433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332" y="515432"/>
            <a:ext cx="7773338" cy="1330148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9746" y="1975848"/>
            <a:ext cx="3655106" cy="566662"/>
          </a:xfrm>
        </p:spPr>
        <p:txBody>
          <a:bodyPr anchor="b">
            <a:noAutofit/>
          </a:bodyPr>
          <a:lstStyle>
            <a:lvl1pPr marL="0" indent="0">
              <a:lnSpc>
                <a:spcPct val="75000"/>
              </a:lnSpc>
              <a:buNone/>
              <a:defRPr sz="2167" b="0">
                <a:solidFill>
                  <a:schemeClr val="tx1"/>
                </a:solidFill>
              </a:defRPr>
            </a:lvl1pPr>
            <a:lvl2pPr marL="380985" indent="0">
              <a:buNone/>
              <a:defRPr sz="1667" b="1"/>
            </a:lvl2pPr>
            <a:lvl3pPr marL="761970" indent="0">
              <a:buNone/>
              <a:defRPr sz="1500" b="1"/>
            </a:lvl3pPr>
            <a:lvl4pPr marL="1142954" indent="0">
              <a:buNone/>
              <a:defRPr sz="1333" b="1"/>
            </a:lvl4pPr>
            <a:lvl5pPr marL="1523939" indent="0">
              <a:buNone/>
              <a:defRPr sz="1333" b="1"/>
            </a:lvl5pPr>
            <a:lvl6pPr marL="1904924" indent="0">
              <a:buNone/>
              <a:defRPr sz="1333" b="1"/>
            </a:lvl6pPr>
            <a:lvl7pPr marL="2285909" indent="0">
              <a:buNone/>
              <a:defRPr sz="1333" b="1"/>
            </a:lvl7pPr>
            <a:lvl8pPr marL="2666893" indent="0">
              <a:buNone/>
              <a:defRPr sz="1333" b="1"/>
            </a:lvl8pPr>
            <a:lvl9pPr marL="3047878" indent="0">
              <a:buNone/>
              <a:defRPr sz="1333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331" y="2542511"/>
            <a:ext cx="3829520" cy="2283489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97318" y="1975848"/>
            <a:ext cx="3661353" cy="566662"/>
          </a:xfrm>
        </p:spPr>
        <p:txBody>
          <a:bodyPr anchor="b">
            <a:noAutofit/>
          </a:bodyPr>
          <a:lstStyle>
            <a:lvl1pPr marL="0" indent="0">
              <a:lnSpc>
                <a:spcPct val="75000"/>
              </a:lnSpc>
              <a:buNone/>
              <a:defRPr sz="2167" b="0">
                <a:solidFill>
                  <a:schemeClr val="tx1"/>
                </a:solidFill>
              </a:defRPr>
            </a:lvl1pPr>
            <a:lvl2pPr marL="380985" indent="0">
              <a:buNone/>
              <a:defRPr sz="1667" b="1"/>
            </a:lvl2pPr>
            <a:lvl3pPr marL="761970" indent="0">
              <a:buNone/>
              <a:defRPr sz="1500" b="1"/>
            </a:lvl3pPr>
            <a:lvl4pPr marL="1142954" indent="0">
              <a:buNone/>
              <a:defRPr sz="1333" b="1"/>
            </a:lvl4pPr>
            <a:lvl5pPr marL="1523939" indent="0">
              <a:buNone/>
              <a:defRPr sz="1333" b="1"/>
            </a:lvl5pPr>
            <a:lvl6pPr marL="1904924" indent="0">
              <a:buNone/>
              <a:defRPr sz="1333" b="1"/>
            </a:lvl6pPr>
            <a:lvl7pPr marL="2285909" indent="0">
              <a:buNone/>
              <a:defRPr sz="1333" b="1"/>
            </a:lvl7pPr>
            <a:lvl8pPr marL="2666893" indent="0">
              <a:buNone/>
              <a:defRPr sz="1333" b="1"/>
            </a:lvl8pPr>
            <a:lvl9pPr marL="3047878" indent="0">
              <a:buNone/>
              <a:defRPr sz="1333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4629151" y="2542511"/>
            <a:ext cx="3829051" cy="2283489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11/14/2020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24493124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271A1-F6D6-438B-A432-4747EE7ECD40}" type="datetimeFigureOut">
              <a:rPr lang="en-US" smtClean="0"/>
              <a:pPr/>
              <a:t>11/14/2020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 eaLnBrk="1" latinLnBrk="0" hangingPunct="1"/>
            <a:endParaRPr kumimoji="0" lang="en-US" sz="1167" dirty="0">
              <a:solidFill>
                <a:schemeClr val="tx2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167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8740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11/14/2020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94032-CD4C-4C25-B0C2-CEC720522D92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46913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1" y="508000"/>
            <a:ext cx="2951766" cy="1686043"/>
          </a:xfrm>
        </p:spPr>
        <p:txBody>
          <a:bodyPr anchor="b"/>
          <a:lstStyle>
            <a:lvl1pPr algn="ctr">
              <a:defRPr sz="2667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3808547" y="508001"/>
            <a:ext cx="4650122" cy="4317999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2" y="2194043"/>
            <a:ext cx="2951767" cy="2631957"/>
          </a:xfrm>
        </p:spPr>
        <p:txBody>
          <a:bodyPr/>
          <a:lstStyle>
            <a:lvl1pPr marL="0" indent="0" algn="ctr">
              <a:buNone/>
              <a:defRPr sz="1333"/>
            </a:lvl1pPr>
            <a:lvl2pPr marL="380985" indent="0">
              <a:buNone/>
              <a:defRPr sz="1167"/>
            </a:lvl2pPr>
            <a:lvl3pPr marL="761970" indent="0">
              <a:buNone/>
              <a:defRPr sz="1000"/>
            </a:lvl3pPr>
            <a:lvl4pPr marL="1142954" indent="0">
              <a:buNone/>
              <a:defRPr sz="833"/>
            </a:lvl4pPr>
            <a:lvl5pPr marL="1523939" indent="0">
              <a:buNone/>
              <a:defRPr sz="833"/>
            </a:lvl5pPr>
            <a:lvl6pPr marL="1904924" indent="0">
              <a:buNone/>
              <a:defRPr sz="833"/>
            </a:lvl6pPr>
            <a:lvl7pPr marL="2285909" indent="0">
              <a:buNone/>
              <a:defRPr sz="833"/>
            </a:lvl7pPr>
            <a:lvl8pPr marL="2666893" indent="0">
              <a:buNone/>
              <a:defRPr sz="833"/>
            </a:lvl8pPr>
            <a:lvl9pPr marL="3047878" indent="0">
              <a:buNone/>
              <a:defRPr sz="833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11/14/2020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94032-CD4C-4C25-B0C2-CEC720522D92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74369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2" y="508000"/>
            <a:ext cx="4129618" cy="1138502"/>
          </a:xfrm>
        </p:spPr>
        <p:txBody>
          <a:bodyPr anchor="b"/>
          <a:lstStyle>
            <a:lvl1pPr algn="ctr">
              <a:defRPr sz="2667" cap="none" baseline="0"/>
            </a:lvl1pPr>
          </a:lstStyle>
          <a:p>
            <a:r>
              <a:rPr lang="ko-KR" altLang="en-US" dirty="0" smtClean="0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1717374"/>
            <a:ext cx="4129604" cy="3108627"/>
          </a:xfrm>
        </p:spPr>
        <p:txBody>
          <a:bodyPr>
            <a:normAutofit/>
          </a:bodyPr>
          <a:lstStyle>
            <a:lvl1pPr marL="0" indent="0" algn="l">
              <a:buNone/>
              <a:defRPr sz="1500" cap="none" baseline="0">
                <a:latin typeface="HY중고딕" panose="02030600000101010101" pitchFamily="18" charset="-127"/>
                <a:ea typeface="HY중고딕" panose="02030600000101010101" pitchFamily="18" charset="-127"/>
              </a:defRPr>
            </a:lvl1pPr>
            <a:lvl2pPr marL="380985" indent="0">
              <a:buNone/>
              <a:defRPr sz="1167"/>
            </a:lvl2pPr>
            <a:lvl3pPr marL="761970" indent="0">
              <a:buNone/>
              <a:defRPr sz="1000"/>
            </a:lvl3pPr>
            <a:lvl4pPr marL="1142954" indent="0">
              <a:buNone/>
              <a:defRPr sz="833"/>
            </a:lvl4pPr>
            <a:lvl5pPr marL="1523939" indent="0">
              <a:buNone/>
              <a:defRPr sz="833"/>
            </a:lvl5pPr>
            <a:lvl6pPr marL="1904924" indent="0">
              <a:buNone/>
              <a:defRPr sz="833"/>
            </a:lvl6pPr>
            <a:lvl7pPr marL="2285909" indent="0">
              <a:buNone/>
              <a:defRPr sz="833"/>
            </a:lvl7pPr>
            <a:lvl8pPr marL="2666893" indent="0">
              <a:buNone/>
              <a:defRPr sz="833"/>
            </a:lvl8pPr>
            <a:lvl9pPr marL="3047878" indent="0">
              <a:buNone/>
              <a:defRPr sz="833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11/14/2020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2333" dirty="0"/>
          </a:p>
        </p:txBody>
      </p:sp>
    </p:spTree>
    <p:extLst>
      <p:ext uri="{BB962C8B-B14F-4D97-AF65-F5344CB8AC3E}">
        <p14:creationId xmlns:p14="http://schemas.microsoft.com/office/powerpoint/2010/main" val="16915762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8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"/>
            <a:ext cx="9144002" cy="5715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65057" y="37187"/>
            <a:ext cx="8417413" cy="7508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3293" y="837462"/>
            <a:ext cx="8417414" cy="45049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 편집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120855" y="5373543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33">
                <a:solidFill>
                  <a:schemeClr val="tx1"/>
                </a:solidFill>
              </a:defRPr>
            </a:lvl1pPr>
          </a:lstStyle>
          <a:p>
            <a:fld id="{23A271A1-F6D6-438B-A432-4747EE7ECD40}" type="datetimeFigureOut">
              <a:rPr lang="en-US" smtClean="0"/>
              <a:pPr/>
              <a:t>11/14/2020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5537" y="5373543"/>
            <a:ext cx="5004665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33">
                <a:solidFill>
                  <a:schemeClr val="tx1"/>
                </a:solidFill>
              </a:defRPr>
            </a:lvl1pPr>
          </a:lstStyle>
          <a:p>
            <a:pPr algn="r" eaLnBrk="1" latinLnBrk="0" hangingPunct="1"/>
            <a:endParaRPr kumimoji="0" lang="en-US" sz="1167" dirty="0">
              <a:solidFill>
                <a:schemeClr val="tx2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47312" y="5373543"/>
            <a:ext cx="573161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33">
                <a:solidFill>
                  <a:schemeClr val="tx1"/>
                </a:solidFill>
              </a:defRPr>
            </a:lvl1pPr>
          </a:lstStyle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167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37926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3" r:id="rId1"/>
    <p:sldLayoutId id="2147483944" r:id="rId2"/>
    <p:sldLayoutId id="2147483945" r:id="rId3"/>
    <p:sldLayoutId id="2147483946" r:id="rId4"/>
    <p:sldLayoutId id="2147483947" r:id="rId5"/>
    <p:sldLayoutId id="2147483948" r:id="rId6"/>
    <p:sldLayoutId id="2147483949" r:id="rId7"/>
    <p:sldLayoutId id="2147483950" r:id="rId8"/>
    <p:sldLayoutId id="2147483951" r:id="rId9"/>
    <p:sldLayoutId id="2147483952" r:id="rId10"/>
    <p:sldLayoutId id="2147483953" r:id="rId11"/>
    <p:sldLayoutId id="2147483954" r:id="rId12"/>
    <p:sldLayoutId id="2147483955" r:id="rId13"/>
    <p:sldLayoutId id="2147483956" r:id="rId14"/>
    <p:sldLayoutId id="2147483957" r:id="rId15"/>
    <p:sldLayoutId id="2147483958" r:id="rId16"/>
    <p:sldLayoutId id="2147483959" r:id="rId17"/>
    <p:sldLayoutId id="2147483961" r:id="rId18"/>
    <p:sldLayoutId id="2147483962" r:id="rId19"/>
    <p:sldLayoutId id="2147483963" r:id="rId20"/>
    <p:sldLayoutId id="2147483969" r:id="rId21"/>
    <p:sldLayoutId id="2147483964" r:id="rId22"/>
    <p:sldLayoutId id="2147483965" r:id="rId23"/>
    <p:sldLayoutId id="2147483966" r:id="rId24"/>
    <p:sldLayoutId id="2147483967" r:id="rId25"/>
    <p:sldLayoutId id="2147483968" r:id="rId26"/>
  </p:sldLayoutIdLst>
  <p:timing>
    <p:tnLst>
      <p:par>
        <p:cTn id="1" dur="indefinite" restart="never" nodeType="tmRoot"/>
      </p:par>
    </p:tnLst>
  </p:timing>
  <p:txStyles>
    <p:titleStyle>
      <a:lvl1pPr algn="ctr" defTabSz="761970" rtl="0" eaLnBrk="1" latinLnBrk="1" hangingPunct="1">
        <a:lnSpc>
          <a:spcPct val="90000"/>
        </a:lnSpc>
        <a:spcBef>
          <a:spcPct val="0"/>
        </a:spcBef>
        <a:buNone/>
        <a:defRPr sz="30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190492" indent="-190492" algn="l" defTabSz="761970" rtl="0" eaLnBrk="1" latinLnBrk="1" hangingPunct="1">
        <a:lnSpc>
          <a:spcPct val="120000"/>
        </a:lnSpc>
        <a:spcBef>
          <a:spcPts val="833"/>
        </a:spcBef>
        <a:buClr>
          <a:schemeClr val="tx1"/>
        </a:buClr>
        <a:buFont typeface="Wingdings" panose="05000000000000000000" pitchFamily="2" charset="2"/>
        <a:buChar char="u"/>
        <a:defRPr sz="1667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447128" indent="-190492" algn="l" defTabSz="761970" rtl="0" eaLnBrk="1" latinLnBrk="1" hangingPunct="1">
        <a:lnSpc>
          <a:spcPct val="120000"/>
        </a:lnSpc>
        <a:spcBef>
          <a:spcPts val="417"/>
        </a:spcBef>
        <a:buClr>
          <a:schemeClr val="tx1"/>
        </a:buClr>
        <a:buSzPct val="90000"/>
        <a:buFont typeface="Wingdings" panose="05000000000000000000" pitchFamily="2" charset="2"/>
        <a:buChar char="v"/>
        <a:defRPr sz="15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597934" indent="-115090" algn="l" defTabSz="761970" rtl="0" eaLnBrk="1" latinLnBrk="1" hangingPunct="1">
        <a:lnSpc>
          <a:spcPct val="120000"/>
        </a:lnSpc>
        <a:spcBef>
          <a:spcPts val="417"/>
        </a:spcBef>
        <a:buClr>
          <a:schemeClr val="tx1"/>
        </a:buClr>
        <a:buSzPct val="80000"/>
        <a:buFont typeface="Wingdings" panose="05000000000000000000" pitchFamily="2" charset="2"/>
        <a:buChar char="l"/>
        <a:defRPr sz="1333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898225" indent="-190492" algn="l" defTabSz="761970" rtl="0" eaLnBrk="1" latinLnBrk="1" hangingPunct="1">
        <a:lnSpc>
          <a:spcPct val="120000"/>
        </a:lnSpc>
        <a:spcBef>
          <a:spcPts val="417"/>
        </a:spcBef>
        <a:buClr>
          <a:schemeClr val="tx1"/>
        </a:buClr>
        <a:buFont typeface="Wingdings" panose="05000000000000000000" pitchFamily="2" charset="2"/>
        <a:buChar char="ü"/>
        <a:defRPr sz="1167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1045062" indent="-115090" algn="l" defTabSz="761970" rtl="0" eaLnBrk="1" latinLnBrk="1" hangingPunct="1">
        <a:lnSpc>
          <a:spcPct val="120000"/>
        </a:lnSpc>
        <a:spcBef>
          <a:spcPts val="417"/>
        </a:spcBef>
        <a:buClr>
          <a:schemeClr val="tx1"/>
        </a:buClr>
        <a:buFont typeface="Arial" panose="020B0604020202020204" pitchFamily="34" charset="0"/>
        <a:buChar char="•"/>
        <a:tabLst>
          <a:tab pos="1045062" algn="l"/>
        </a:tabLst>
        <a:defRPr sz="1167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095416" indent="-190492" algn="l" defTabSz="761970" rtl="0" eaLnBrk="1" latinLnBrk="1" hangingPunct="1">
        <a:lnSpc>
          <a:spcPct val="120000"/>
        </a:lnSpc>
        <a:spcBef>
          <a:spcPts val="417"/>
        </a:spcBef>
        <a:buClr>
          <a:schemeClr val="tx1"/>
        </a:buClr>
        <a:buFont typeface="Arial" panose="020B0604020202020204" pitchFamily="34" charset="0"/>
        <a:buChar char="•"/>
        <a:defRPr sz="1167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476401" indent="-190492" algn="l" defTabSz="761970" rtl="0" eaLnBrk="1" latinLnBrk="1" hangingPunct="1">
        <a:lnSpc>
          <a:spcPct val="120000"/>
        </a:lnSpc>
        <a:spcBef>
          <a:spcPts val="417"/>
        </a:spcBef>
        <a:buClr>
          <a:schemeClr val="tx1"/>
        </a:buClr>
        <a:buFont typeface="Arial" panose="020B0604020202020204" pitchFamily="34" charset="0"/>
        <a:buChar char="•"/>
        <a:defRPr sz="1167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2857386" indent="-190492" algn="l" defTabSz="761970" rtl="0" eaLnBrk="1" latinLnBrk="1" hangingPunct="1">
        <a:lnSpc>
          <a:spcPct val="120000"/>
        </a:lnSpc>
        <a:spcBef>
          <a:spcPts val="417"/>
        </a:spcBef>
        <a:buClr>
          <a:schemeClr val="tx1"/>
        </a:buClr>
        <a:buFont typeface="Arial" panose="020B0604020202020204" pitchFamily="34" charset="0"/>
        <a:buChar char="•"/>
        <a:defRPr sz="1167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238370" indent="-190492" algn="l" defTabSz="761970" rtl="0" eaLnBrk="1" latinLnBrk="1" hangingPunct="1">
        <a:lnSpc>
          <a:spcPct val="120000"/>
        </a:lnSpc>
        <a:spcBef>
          <a:spcPts val="417"/>
        </a:spcBef>
        <a:buClr>
          <a:schemeClr val="tx1"/>
        </a:buClr>
        <a:buFont typeface="Arial" panose="020B0604020202020204" pitchFamily="34" charset="0"/>
        <a:buChar char="•"/>
        <a:defRPr sz="1167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61970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0985" algn="l" defTabSz="761970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61970" algn="l" defTabSz="761970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42954" algn="l" defTabSz="761970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23939" algn="l" defTabSz="761970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04924" algn="l" defTabSz="761970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85909" algn="l" defTabSz="761970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666893" algn="l" defTabSz="761970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047878" algn="l" defTabSz="761970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52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0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66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emf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70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78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0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8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89.emf"/><Relationship Id="rId4" Type="http://schemas.openxmlformats.org/officeDocument/2006/relationships/image" Target="../media/image88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96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0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0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0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12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0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0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0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17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0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0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4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pPr fontAlgn="base" latinLnBrk="0"/>
            <a:r>
              <a:rPr lang="en-US" altLang="ko-KR" b="1" dirty="0"/>
              <a:t>CHAPTER </a:t>
            </a:r>
            <a:r>
              <a:rPr lang="en-US" altLang="ko-KR" b="1" dirty="0" smtClean="0"/>
              <a:t>04</a:t>
            </a:r>
            <a:r>
              <a:rPr lang="en-US" altLang="ko-KR" b="1" dirty="0" smtClean="0"/>
              <a:t/>
            </a:r>
            <a:br>
              <a:rPr lang="en-US" altLang="ko-KR" b="1" dirty="0" smtClean="0"/>
            </a:br>
            <a:r>
              <a:rPr lang="en-US" altLang="ko-KR" dirty="0" err="1"/>
              <a:t>OpenCV</a:t>
            </a:r>
            <a:r>
              <a:rPr lang="en-US" altLang="ko-KR" dirty="0"/>
              <a:t> </a:t>
            </a:r>
            <a:r>
              <a:rPr lang="ko-KR" altLang="en-US" dirty="0"/>
              <a:t>인터페이스 기초 </a:t>
            </a:r>
            <a:r>
              <a:rPr lang="en-US" altLang="ko-KR" dirty="0"/>
              <a:t>/</a:t>
            </a:r>
            <a:br>
              <a:rPr lang="en-US" altLang="ko-KR" dirty="0"/>
            </a:br>
            <a:r>
              <a:rPr lang="ko-KR" altLang="en-US" dirty="0"/>
              <a:t>사용자 인터페이스 및 </a:t>
            </a:r>
            <a:r>
              <a:rPr lang="en-US" altLang="ko-KR" dirty="0"/>
              <a:t>I/O </a:t>
            </a:r>
            <a:r>
              <a:rPr lang="ko-KR" altLang="en-US" dirty="0"/>
              <a:t>처리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07798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4.2.1 </a:t>
            </a:r>
            <a:r>
              <a:rPr lang="ko-KR" altLang="en-US" dirty="0" smtClean="0"/>
              <a:t>키보드 이벤트 제어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en-US" altLang="ko-KR" dirty="0"/>
              <a:t>delay </a:t>
            </a:r>
            <a:r>
              <a:rPr lang="ko-KR" altLang="en-US" dirty="0"/>
              <a:t>인수에 따라서 두 가지 </a:t>
            </a:r>
            <a:r>
              <a:rPr lang="ko-KR" altLang="en-US" dirty="0" smtClean="0"/>
              <a:t>모드 동작</a:t>
            </a:r>
            <a:endParaRPr lang="en-US" altLang="ko-KR" dirty="0" smtClean="0"/>
          </a:p>
          <a:p>
            <a:pPr lvl="1"/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919" y="702940"/>
            <a:ext cx="6829425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032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4.2.1 </a:t>
            </a:r>
            <a:r>
              <a:rPr lang="ko-KR" altLang="en-US" dirty="0"/>
              <a:t>키보드 이벤트 제어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pSp>
        <p:nvGrpSpPr>
          <p:cNvPr id="5" name="그룹 4"/>
          <p:cNvGrpSpPr/>
          <p:nvPr/>
        </p:nvGrpSpPr>
        <p:grpSpPr>
          <a:xfrm>
            <a:off x="1993935" y="383288"/>
            <a:ext cx="5227784" cy="5472608"/>
            <a:chOff x="611560" y="985292"/>
            <a:chExt cx="6886575" cy="8189962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1560" y="985292"/>
              <a:ext cx="6867525" cy="1066800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1560" y="1993404"/>
              <a:ext cx="6886575" cy="7181850"/>
            </a:xfrm>
            <a:prstGeom prst="rect">
              <a:avLst/>
            </a:prstGeom>
          </p:spPr>
        </p:pic>
      </p:grpSp>
      <p:sp>
        <p:nvSpPr>
          <p:cNvPr id="7" name="모서리가 둥근 사각형 설명선 6"/>
          <p:cNvSpPr/>
          <p:nvPr/>
        </p:nvSpPr>
        <p:spPr>
          <a:xfrm>
            <a:off x="467544" y="3739329"/>
            <a:ext cx="1533994" cy="558331"/>
          </a:xfrm>
          <a:prstGeom prst="wedgeRoundRectCallout">
            <a:avLst>
              <a:gd name="adj1" fmla="val 91284"/>
              <a:gd name="adj2" fmla="val 31775"/>
              <a:gd name="adj3" fmla="val 16667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smtClean="0"/>
              <a:t>화살표키 등 특수키 인지 위해 사용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771842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4.2.1 </a:t>
            </a:r>
            <a:r>
              <a:rPr lang="ko-KR" altLang="en-US" smtClean="0"/>
              <a:t>키보드 이벤트 제어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결과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키 이벤트를 발생시키려면 “</a:t>
            </a:r>
            <a:r>
              <a:rPr lang="en-US" altLang="ko-KR" dirty="0" smtClean="0"/>
              <a:t>Keyboard Event” </a:t>
            </a:r>
            <a:r>
              <a:rPr lang="ko-KR" altLang="en-US" dirty="0" smtClean="0"/>
              <a:t>윈도우를 반드시 선택</a:t>
            </a:r>
            <a:r>
              <a:rPr lang="en-US" altLang="ko-KR" dirty="0" smtClean="0"/>
              <a:t>(</a:t>
            </a:r>
            <a:r>
              <a:rPr lang="ko-KR" altLang="en-US" dirty="0" smtClean="0"/>
              <a:t>클릭</a:t>
            </a:r>
            <a:r>
              <a:rPr lang="en-US" altLang="ko-KR" dirty="0" smtClean="0"/>
              <a:t>)</a:t>
            </a:r>
            <a:r>
              <a:rPr lang="ko-KR" altLang="en-US" dirty="0" smtClean="0"/>
              <a:t>하여 활성화시킨 후</a:t>
            </a:r>
            <a:r>
              <a:rPr lang="en-US" altLang="ko-KR" dirty="0" smtClean="0"/>
              <a:t>, </a:t>
            </a:r>
            <a:r>
              <a:rPr lang="ko-KR" altLang="en-US" dirty="0" smtClean="0"/>
              <a:t>키보드의 키를 눌려야 한다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164" y="1790854"/>
            <a:ext cx="5943600" cy="265747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8253" y="2569468"/>
            <a:ext cx="2886075" cy="2219325"/>
          </a:xfrm>
          <a:prstGeom prst="rect">
            <a:avLst/>
          </a:prstGeom>
        </p:spPr>
      </p:pic>
      <p:sp>
        <p:nvSpPr>
          <p:cNvPr id="8" name="모서리가 둥근 사각형 설명선 7"/>
          <p:cNvSpPr/>
          <p:nvPr/>
        </p:nvSpPr>
        <p:spPr>
          <a:xfrm>
            <a:off x="2339752" y="4513684"/>
            <a:ext cx="2245920" cy="507574"/>
          </a:xfrm>
          <a:prstGeom prst="wedgeRoundRectCallout">
            <a:avLst>
              <a:gd name="adj1" fmla="val 67472"/>
              <a:gd name="adj2" fmla="val -126285"/>
              <a:gd name="adj3" fmla="val 16667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윈도우 선택</a:t>
            </a:r>
            <a:r>
              <a:rPr lang="en-US" altLang="ko-KR" sz="1200" dirty="0"/>
              <a:t>(</a:t>
            </a:r>
            <a:r>
              <a:rPr lang="ko-KR" altLang="en-US" sz="1200" dirty="0"/>
              <a:t>클릭</a:t>
            </a:r>
            <a:r>
              <a:rPr lang="en-US" altLang="ko-KR" sz="1200" dirty="0" smtClean="0"/>
              <a:t>)</a:t>
            </a:r>
            <a:r>
              <a:rPr lang="ko-KR" altLang="en-US" sz="1200" dirty="0" smtClean="0"/>
              <a:t>하여 활성화 후 키 이벤트 인지 가능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963736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4.2.2 </a:t>
            </a:r>
            <a:r>
              <a:rPr lang="ko-KR" altLang="en-US" dirty="0" smtClean="0"/>
              <a:t>마우스 이벤트 제어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96" y="409228"/>
            <a:ext cx="5738615" cy="4888450"/>
          </a:xfrm>
          <a:prstGeom prst="rect">
            <a:avLst/>
          </a:prstGeom>
        </p:spPr>
      </p:pic>
      <p:grpSp>
        <p:nvGrpSpPr>
          <p:cNvPr id="10" name="그룹 9"/>
          <p:cNvGrpSpPr/>
          <p:nvPr/>
        </p:nvGrpSpPr>
        <p:grpSpPr>
          <a:xfrm>
            <a:off x="5734463" y="1420871"/>
            <a:ext cx="3379250" cy="3093928"/>
            <a:chOff x="5595657" y="2933216"/>
            <a:chExt cx="2792768" cy="2531649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4"/>
            <a:srcRect l="33117" r="6494"/>
            <a:stretch/>
          </p:blipFill>
          <p:spPr>
            <a:xfrm>
              <a:off x="6156177" y="2933555"/>
              <a:ext cx="2232248" cy="2531310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4"/>
            <a:srcRect r="62110"/>
            <a:stretch/>
          </p:blipFill>
          <p:spPr>
            <a:xfrm>
              <a:off x="5595657" y="2933216"/>
              <a:ext cx="1400587" cy="25313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28025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4.2.2 </a:t>
            </a:r>
            <a:r>
              <a:rPr lang="ko-KR" altLang="en-US" dirty="0"/>
              <a:t>마우스 이벤트 제어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546269"/>
            <a:ext cx="5675641" cy="5077376"/>
          </a:xfrm>
          <a:prstGeom prst="rect">
            <a:avLst/>
          </a:prstGeom>
        </p:spPr>
      </p:pic>
      <p:sp>
        <p:nvSpPr>
          <p:cNvPr id="6" name="모서리가 둥근 사각형 설명선 5"/>
          <p:cNvSpPr/>
          <p:nvPr/>
        </p:nvSpPr>
        <p:spPr>
          <a:xfrm>
            <a:off x="3596269" y="4561102"/>
            <a:ext cx="1047739" cy="286513"/>
          </a:xfrm>
          <a:prstGeom prst="wedgeRoundRectCallout">
            <a:avLst>
              <a:gd name="adj1" fmla="val -54816"/>
              <a:gd name="adj2" fmla="val 113901"/>
              <a:gd name="adj3" fmla="val 16667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1100" dirty="0" smtClean="0"/>
              <a:t>함수 이름</a:t>
            </a:r>
            <a:endParaRPr lang="ko-KR" altLang="en-US" sz="1100" dirty="0"/>
          </a:p>
        </p:txBody>
      </p:sp>
      <p:sp>
        <p:nvSpPr>
          <p:cNvPr id="7" name="모서리가 둥근 사각형 설명선 6"/>
          <p:cNvSpPr/>
          <p:nvPr/>
        </p:nvSpPr>
        <p:spPr>
          <a:xfrm>
            <a:off x="4860032" y="1921396"/>
            <a:ext cx="1267764" cy="315164"/>
          </a:xfrm>
          <a:prstGeom prst="wedgeRoundRectCallout">
            <a:avLst>
              <a:gd name="adj1" fmla="val -124032"/>
              <a:gd name="adj2" fmla="val -51746"/>
              <a:gd name="adj3" fmla="val 16667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1100" dirty="0" smtClean="0"/>
              <a:t>마우스 왼쪽 버튼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009560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mtClean="0"/>
              <a:t>4.2.2 </a:t>
            </a:r>
            <a:r>
              <a:rPr lang="ko-KR" altLang="en-US" smtClean="0"/>
              <a:t>마우스 이벤트 제어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실행 결과 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50" y="1082402"/>
            <a:ext cx="8572500" cy="3143250"/>
          </a:xfrm>
          <a:prstGeom prst="rect">
            <a:avLst/>
          </a:prstGeom>
        </p:spPr>
      </p:pic>
      <p:sp>
        <p:nvSpPr>
          <p:cNvPr id="4" name="모서리가 둥근 사각형 설명선 3"/>
          <p:cNvSpPr/>
          <p:nvPr/>
        </p:nvSpPr>
        <p:spPr>
          <a:xfrm>
            <a:off x="1907704" y="3806155"/>
            <a:ext cx="843177" cy="334458"/>
          </a:xfrm>
          <a:prstGeom prst="wedgeRoundRectCallout">
            <a:avLst>
              <a:gd name="adj1" fmla="val 102939"/>
              <a:gd name="adj2" fmla="val -83281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300" b="1" dirty="0" smtClean="0"/>
              <a:t>활성 창</a:t>
            </a:r>
            <a:endParaRPr lang="ko-KR" altLang="en-US" sz="1300" b="1" dirty="0"/>
          </a:p>
        </p:txBody>
      </p:sp>
    </p:spTree>
    <p:extLst>
      <p:ext uri="{BB962C8B-B14F-4D97-AF65-F5344CB8AC3E}">
        <p14:creationId xmlns:p14="http://schemas.microsoft.com/office/powerpoint/2010/main" val="9187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4.2.3 </a:t>
            </a:r>
            <a:r>
              <a:rPr lang="ko-KR" altLang="en-US" dirty="0" err="1"/>
              <a:t>트랙바</a:t>
            </a:r>
            <a:r>
              <a:rPr lang="ko-KR" altLang="en-US" dirty="0"/>
              <a:t> 이벤트 제어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트랙바</a:t>
            </a:r>
            <a:r>
              <a:rPr lang="en-US" altLang="ko-KR" dirty="0"/>
              <a:t>(</a:t>
            </a:r>
            <a:r>
              <a:rPr lang="en-US" altLang="ko-KR" dirty="0" err="1"/>
              <a:t>trackbar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dirty="0" smtClean="0"/>
              <a:t>일정한 </a:t>
            </a:r>
            <a:r>
              <a:rPr lang="ko-KR" altLang="en-US" dirty="0"/>
              <a:t>범위에서 특정한 값을 선택할 때 사용하는 </a:t>
            </a:r>
            <a:r>
              <a:rPr lang="ko-KR" altLang="en-US" dirty="0" smtClean="0"/>
              <a:t>일종의 </a:t>
            </a:r>
            <a:r>
              <a:rPr lang="ko-KR" altLang="en-US" dirty="0" err="1" smtClean="0"/>
              <a:t>스크롤바</a:t>
            </a:r>
            <a:r>
              <a:rPr lang="en-US" altLang="ko-KR" dirty="0" smtClean="0"/>
              <a:t> </a:t>
            </a:r>
            <a:r>
              <a:rPr lang="ko-KR" altLang="en-US" dirty="0"/>
              <a:t>혹은 </a:t>
            </a:r>
            <a:r>
              <a:rPr lang="ko-KR" altLang="en-US" dirty="0" err="1" smtClean="0"/>
              <a:t>슬라이더바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1201316"/>
            <a:ext cx="6886575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709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4.2.3 </a:t>
            </a:r>
            <a:r>
              <a:rPr lang="ko-KR" altLang="en-US" dirty="0" err="1"/>
              <a:t>트랙바</a:t>
            </a:r>
            <a:r>
              <a:rPr lang="ko-KR" altLang="en-US" dirty="0"/>
              <a:t> 이벤트 제어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형식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b="67899"/>
          <a:stretch/>
        </p:blipFill>
        <p:spPr>
          <a:xfrm>
            <a:off x="1758652" y="2857500"/>
            <a:ext cx="5981700" cy="1440160"/>
          </a:xfrm>
          <a:prstGeom prst="rect">
            <a:avLst/>
          </a:prstGeom>
        </p:spPr>
      </p:pic>
      <p:sp>
        <p:nvSpPr>
          <p:cNvPr id="5" name="모서리가 둥근 사각형 설명선 4"/>
          <p:cNvSpPr/>
          <p:nvPr/>
        </p:nvSpPr>
        <p:spPr>
          <a:xfrm>
            <a:off x="755576" y="2065412"/>
            <a:ext cx="1152000" cy="538647"/>
          </a:xfrm>
          <a:prstGeom prst="wedgeRoundRectCallout">
            <a:avLst>
              <a:gd name="adj1" fmla="val 91531"/>
              <a:gd name="adj2" fmla="val 113337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 fontAlgn="base"/>
            <a:r>
              <a:rPr lang="ko-KR" alt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윈도우 이름</a:t>
            </a:r>
            <a:endParaRPr lang="en-US" altLang="ko-KR" sz="1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fontAlgn="base"/>
            <a:r>
              <a:rPr lang="en-US" altLang="ko-K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ko-KR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winname</a:t>
            </a:r>
            <a:r>
              <a:rPr lang="en-US" altLang="ko-K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altLang="ko-KR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모서리가 둥근 사각형 설명선 5"/>
          <p:cNvSpPr/>
          <p:nvPr/>
        </p:nvSpPr>
        <p:spPr>
          <a:xfrm>
            <a:off x="755576" y="4047045"/>
            <a:ext cx="1440000" cy="538647"/>
          </a:xfrm>
          <a:prstGeom prst="wedgeRoundRectCallout">
            <a:avLst>
              <a:gd name="adj1" fmla="val 46052"/>
              <a:gd name="adj2" fmla="val -150508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 fontAlgn="base"/>
            <a:r>
              <a:rPr lang="ko-KR" altLang="en-US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트렉바</a:t>
            </a:r>
            <a:r>
              <a:rPr lang="ko-KR" alt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이름</a:t>
            </a:r>
            <a:endParaRPr lang="en-US" altLang="ko-KR" sz="1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fontAlgn="base"/>
            <a:r>
              <a:rPr lang="en-US" altLang="ko-K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ko-KR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trackbarname</a:t>
            </a:r>
            <a:r>
              <a:rPr lang="en-US" altLang="ko-K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altLang="ko-KR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모서리가 둥근 사각형 설명선 6"/>
          <p:cNvSpPr/>
          <p:nvPr/>
        </p:nvSpPr>
        <p:spPr>
          <a:xfrm>
            <a:off x="6228183" y="4024005"/>
            <a:ext cx="1440000" cy="489679"/>
          </a:xfrm>
          <a:prstGeom prst="wedgeRoundRectCallout">
            <a:avLst>
              <a:gd name="adj1" fmla="val -61569"/>
              <a:gd name="adj2" fmla="val -177428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 fontAlgn="base"/>
            <a:r>
              <a:rPr lang="ko-KR" altLang="en-US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트랙바</a:t>
            </a:r>
            <a:r>
              <a:rPr lang="ko-KR" alt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현재위치</a:t>
            </a:r>
            <a:endParaRPr lang="en-US" altLang="ko-KR" sz="1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fontAlgn="base"/>
            <a:r>
              <a:rPr lang="en-US" altLang="ko-K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ko-KR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pos</a:t>
            </a:r>
            <a:r>
              <a:rPr lang="en-US" altLang="ko-K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altLang="ko-KR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3995936" y="2196313"/>
            <a:ext cx="1440000" cy="445163"/>
          </a:xfrm>
          <a:prstGeom prst="wedgeRoundRectCallout">
            <a:avLst>
              <a:gd name="adj1" fmla="val -98866"/>
              <a:gd name="adj2" fmla="val 194463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 fontAlgn="base"/>
            <a:r>
              <a:rPr lang="ko-KR" altLang="en-US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트렉바의</a:t>
            </a:r>
            <a:r>
              <a:rPr lang="ko-KR" alt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위치값</a:t>
            </a:r>
            <a:endParaRPr lang="en-US" altLang="ko-KR" sz="1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fontAlgn="base"/>
            <a:r>
              <a:rPr lang="en-US" altLang="ko-K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(value)</a:t>
            </a:r>
            <a:endParaRPr lang="en-US" altLang="ko-KR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6228184" y="2124305"/>
            <a:ext cx="1260000" cy="445163"/>
          </a:xfrm>
          <a:prstGeom prst="wedgeRoundRectCallout">
            <a:avLst>
              <a:gd name="adj1" fmla="val 54817"/>
              <a:gd name="adj2" fmla="val 222692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 fontAlgn="base"/>
            <a:r>
              <a:rPr lang="ko-KR" altLang="en-US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트렉바</a:t>
            </a:r>
            <a:r>
              <a:rPr lang="ko-KR" alt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최대값</a:t>
            </a:r>
            <a:endParaRPr lang="en-US" altLang="ko-KR" sz="1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fontAlgn="base"/>
            <a:r>
              <a:rPr lang="en-US" altLang="ko-K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(count)</a:t>
            </a:r>
            <a:endParaRPr lang="en-US" altLang="ko-KR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39552" y="1005539"/>
            <a:ext cx="8079298" cy="59481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 anchor="ctr">
            <a:spAutoFit/>
          </a:bodyPr>
          <a:lstStyle/>
          <a:p>
            <a:pPr algn="ctr" fontAlgn="base"/>
            <a:r>
              <a:rPr lang="en-US" altLang="ko-KR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createTrackbar</a:t>
            </a:r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ko-KR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trackbarname</a:t>
            </a:r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, </a:t>
            </a:r>
            <a:r>
              <a:rPr lang="en-US" altLang="ko-KR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winname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value , count , </a:t>
            </a:r>
            <a:r>
              <a:rPr lang="en-US" altLang="ko-KR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onChange</a:t>
            </a:r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, </a:t>
            </a:r>
            <a:r>
              <a:rPr lang="en-US" altLang="ko-KR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userdata</a:t>
            </a:r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);</a:t>
            </a:r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3411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4.2.3 </a:t>
            </a:r>
            <a:r>
              <a:rPr lang="ko-KR" altLang="en-US" dirty="0" err="1"/>
              <a:t>트랙바</a:t>
            </a:r>
            <a:r>
              <a:rPr lang="ko-KR" altLang="en-US" dirty="0"/>
              <a:t> 이벤트 제어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553244"/>
            <a:ext cx="6225886" cy="4892386"/>
          </a:xfrm>
          <a:prstGeom prst="rect">
            <a:avLst/>
          </a:prstGeom>
        </p:spPr>
      </p:pic>
      <p:sp>
        <p:nvSpPr>
          <p:cNvPr id="5" name="모서리가 둥근 사각형 설명선 4"/>
          <p:cNvSpPr/>
          <p:nvPr/>
        </p:nvSpPr>
        <p:spPr>
          <a:xfrm>
            <a:off x="3995936" y="4223451"/>
            <a:ext cx="738948" cy="276412"/>
          </a:xfrm>
          <a:prstGeom prst="wedgeRoundRectCallout">
            <a:avLst>
              <a:gd name="adj1" fmla="val -32859"/>
              <a:gd name="adj2" fmla="val 107976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 fontAlgn="base"/>
            <a:r>
              <a:rPr lang="ko-KR" altLang="en-US" sz="11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최대값</a:t>
            </a:r>
            <a:endParaRPr lang="en-US" altLang="ko-KR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모서리가 둥근 사각형 설명선 5"/>
          <p:cNvSpPr/>
          <p:nvPr/>
        </p:nvSpPr>
        <p:spPr>
          <a:xfrm>
            <a:off x="2843808" y="4225652"/>
            <a:ext cx="738948" cy="276412"/>
          </a:xfrm>
          <a:prstGeom prst="wedgeRoundRectCallout">
            <a:avLst>
              <a:gd name="adj1" fmla="val 45295"/>
              <a:gd name="adj2" fmla="val 138446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 fontAlgn="base"/>
            <a:r>
              <a:rPr lang="ko-KR" altLang="en-US" sz="11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현재값</a:t>
            </a:r>
            <a:endParaRPr lang="en-US" altLang="ko-KR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모서리가 둥근 사각형 설명선 6"/>
          <p:cNvSpPr/>
          <p:nvPr/>
        </p:nvSpPr>
        <p:spPr>
          <a:xfrm>
            <a:off x="4903201" y="4224930"/>
            <a:ext cx="738948" cy="276412"/>
          </a:xfrm>
          <a:prstGeom prst="wedgeRoundRectCallout">
            <a:avLst>
              <a:gd name="adj1" fmla="val -78449"/>
              <a:gd name="adj2" fmla="val 142799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 fontAlgn="base"/>
            <a:r>
              <a:rPr lang="ko-KR" altLang="en-US" sz="11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콜백함수</a:t>
            </a:r>
            <a:endParaRPr lang="en-US" altLang="ko-KR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5865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4.2.3 </a:t>
            </a:r>
            <a:r>
              <a:rPr lang="ko-KR" altLang="en-US" dirty="0" err="1"/>
              <a:t>트랙바</a:t>
            </a:r>
            <a:r>
              <a:rPr lang="ko-KR" altLang="en-US" dirty="0"/>
              <a:t> 이벤트 제어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실행결과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857" y="1340769"/>
            <a:ext cx="3960000" cy="2970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9992" y="1331127"/>
            <a:ext cx="3960000" cy="2970000"/>
          </a:xfrm>
          <a:prstGeom prst="rect">
            <a:avLst/>
          </a:prstGeom>
        </p:spPr>
      </p:pic>
      <p:sp>
        <p:nvSpPr>
          <p:cNvPr id="6" name="모서리가 둥근 사각형 설명선 5"/>
          <p:cNvSpPr/>
          <p:nvPr/>
        </p:nvSpPr>
        <p:spPr>
          <a:xfrm>
            <a:off x="2483896" y="828161"/>
            <a:ext cx="1152000" cy="445163"/>
          </a:xfrm>
          <a:prstGeom prst="wedgeRoundRectCallout">
            <a:avLst>
              <a:gd name="adj1" fmla="val -73143"/>
              <a:gd name="adj2" fmla="val 123472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 fontAlgn="base"/>
            <a:r>
              <a:rPr lang="ko-KR" altLang="en-US" sz="12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트랙바</a:t>
            </a:r>
            <a:r>
              <a:rPr lang="ko-KR" alt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위치</a:t>
            </a:r>
            <a:endParaRPr lang="en-US" altLang="ko-KR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모서리가 둥근 사각형 설명선 6"/>
          <p:cNvSpPr/>
          <p:nvPr/>
        </p:nvSpPr>
        <p:spPr>
          <a:xfrm>
            <a:off x="6012160" y="769268"/>
            <a:ext cx="1393920" cy="445163"/>
          </a:xfrm>
          <a:prstGeom prst="wedgeRoundRectCallout">
            <a:avLst>
              <a:gd name="adj1" fmla="val 73760"/>
              <a:gd name="adj2" fmla="val 151064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 fontAlgn="base"/>
            <a:r>
              <a:rPr lang="ko-KR" altLang="en-US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트랙바</a:t>
            </a:r>
            <a:r>
              <a:rPr lang="ko-KR" alt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위치 변경</a:t>
            </a:r>
            <a:endParaRPr lang="en-US" altLang="ko-KR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5652120" y="4502302"/>
            <a:ext cx="1393920" cy="445163"/>
          </a:xfrm>
          <a:prstGeom prst="wedgeRoundRectCallout">
            <a:avLst>
              <a:gd name="adj1" fmla="val 6203"/>
              <a:gd name="adj2" fmla="val -281212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 fontAlgn="base"/>
            <a:r>
              <a:rPr lang="ko-KR" alt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영상 </a:t>
            </a:r>
            <a:r>
              <a:rPr lang="ko-KR" altLang="en-US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화소</a:t>
            </a:r>
            <a:r>
              <a:rPr lang="ko-KR" alt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변경</a:t>
            </a:r>
            <a:endParaRPr lang="en-US" altLang="ko-KR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8590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4.1 </a:t>
            </a:r>
            <a:r>
              <a:rPr lang="ko-KR" altLang="en-US" dirty="0"/>
              <a:t>윈도우 제어</a:t>
            </a:r>
          </a:p>
          <a:p>
            <a:r>
              <a:rPr lang="en-US" altLang="ko-KR" dirty="0"/>
              <a:t>4.2 </a:t>
            </a:r>
            <a:r>
              <a:rPr lang="ko-KR" altLang="en-US" dirty="0"/>
              <a:t>이벤트 처리 함수</a:t>
            </a:r>
          </a:p>
          <a:p>
            <a:r>
              <a:rPr lang="en-US" altLang="ko-KR" dirty="0"/>
              <a:t>4.3 </a:t>
            </a:r>
            <a:r>
              <a:rPr lang="ko-KR" altLang="en-US" dirty="0"/>
              <a:t>그리기 함수</a:t>
            </a:r>
          </a:p>
          <a:p>
            <a:r>
              <a:rPr lang="en-US" altLang="ko-KR" dirty="0"/>
              <a:t>4.4 </a:t>
            </a:r>
            <a:r>
              <a:rPr lang="ko-KR" altLang="en-US" dirty="0" err="1"/>
              <a:t>영상파일</a:t>
            </a:r>
            <a:r>
              <a:rPr lang="ko-KR" altLang="en-US" dirty="0"/>
              <a:t> 처리</a:t>
            </a:r>
          </a:p>
          <a:p>
            <a:r>
              <a:rPr lang="en-US" altLang="ko-KR" dirty="0"/>
              <a:t>4.5 </a:t>
            </a:r>
            <a:r>
              <a:rPr lang="ko-KR" altLang="en-US" dirty="0"/>
              <a:t>비디오 처리</a:t>
            </a:r>
          </a:p>
          <a:p>
            <a:r>
              <a:rPr lang="en-US" altLang="ko-KR" dirty="0"/>
              <a:t>4.6 </a:t>
            </a:r>
            <a:r>
              <a:rPr lang="en-US" altLang="ko-KR" dirty="0" err="1"/>
              <a:t>Matplotlib</a:t>
            </a:r>
            <a:r>
              <a:rPr lang="en-US" altLang="ko-KR" dirty="0"/>
              <a:t> </a:t>
            </a:r>
            <a:r>
              <a:rPr lang="ko-KR" altLang="en-US" dirty="0"/>
              <a:t>패키지 활용</a:t>
            </a:r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contents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89532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4.2.3 </a:t>
            </a:r>
            <a:r>
              <a:rPr lang="ko-KR" altLang="en-US" dirty="0" err="1"/>
              <a:t>트랙바</a:t>
            </a:r>
            <a:r>
              <a:rPr lang="ko-KR" altLang="en-US" dirty="0"/>
              <a:t> 이벤트 제어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6" y="337220"/>
            <a:ext cx="5754359" cy="3810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t="848"/>
          <a:stretch/>
        </p:blipFill>
        <p:spPr>
          <a:xfrm>
            <a:off x="3238598" y="3073524"/>
            <a:ext cx="5628409" cy="2638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53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4.2.3 </a:t>
            </a:r>
            <a:r>
              <a:rPr lang="ko-KR" altLang="en-US" dirty="0" err="1"/>
              <a:t>트랙바</a:t>
            </a:r>
            <a:r>
              <a:rPr lang="ko-KR" altLang="en-US" dirty="0"/>
              <a:t> 이벤트 제어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실행결과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971" y="997725"/>
            <a:ext cx="3866949" cy="289483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7459" y="997725"/>
            <a:ext cx="3866949" cy="2894833"/>
          </a:xfrm>
          <a:prstGeom prst="rect">
            <a:avLst/>
          </a:prstGeom>
        </p:spPr>
      </p:pic>
      <p:sp>
        <p:nvSpPr>
          <p:cNvPr id="6" name="모서리가 둥근 사각형 설명선 5"/>
          <p:cNvSpPr/>
          <p:nvPr/>
        </p:nvSpPr>
        <p:spPr>
          <a:xfrm>
            <a:off x="1115616" y="4111824"/>
            <a:ext cx="2716355" cy="489679"/>
          </a:xfrm>
          <a:prstGeom prst="wedgeRoundRectCallout">
            <a:avLst>
              <a:gd name="adj1" fmla="val 2956"/>
              <a:gd name="adj2" fmla="val -200665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 fontAlgn="base"/>
            <a:r>
              <a:rPr lang="ko-KR" altLang="en-US" sz="1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마우스 오른쪽 버튼 </a:t>
            </a:r>
            <a:r>
              <a:rPr lang="ko-KR" altLang="en-US" sz="11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클릭시</a:t>
            </a:r>
            <a:r>
              <a:rPr lang="ko-KR" altLang="en-US" sz="1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11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어두워짐</a:t>
            </a:r>
            <a:r>
              <a:rPr lang="en-US" altLang="ko-KR" sz="1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</a:p>
          <a:p>
            <a:pPr algn="ctr" fontAlgn="base"/>
            <a:r>
              <a:rPr lang="ko-KR" altLang="en-US" sz="11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트랙바</a:t>
            </a:r>
            <a:r>
              <a:rPr lang="ko-KR" altLang="en-US" sz="1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위치도 변경됨</a:t>
            </a:r>
            <a:endParaRPr lang="en-US" altLang="ko-KR" sz="11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4920706" y="4069332"/>
            <a:ext cx="2469414" cy="489679"/>
          </a:xfrm>
          <a:prstGeom prst="wedgeRoundRectCallout">
            <a:avLst>
              <a:gd name="adj1" fmla="val -15935"/>
              <a:gd name="adj2" fmla="val -182772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 fontAlgn="base"/>
            <a:r>
              <a:rPr lang="ko-KR" altLang="en-US" sz="1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마우스 오른쪽 버튼 </a:t>
            </a:r>
            <a:r>
              <a:rPr lang="ko-KR" altLang="en-US" sz="11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클릭시</a:t>
            </a:r>
            <a:r>
              <a:rPr lang="ko-KR" altLang="en-US" sz="1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11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밝아짐</a:t>
            </a:r>
            <a:r>
              <a:rPr lang="en-US" altLang="ko-KR" sz="1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pPr algn="ctr" fontAlgn="base"/>
            <a:r>
              <a:rPr lang="ko-KR" alt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트랙바</a:t>
            </a:r>
            <a:r>
              <a:rPr lang="ko-KR" alt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위치도 </a:t>
            </a:r>
            <a:r>
              <a:rPr lang="ko-KR" altLang="en-US" sz="1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변경됨</a:t>
            </a:r>
            <a:endParaRPr lang="en-US" altLang="ko-KR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0572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mtClean="0"/>
              <a:t>4.3 </a:t>
            </a:r>
            <a:r>
              <a:rPr lang="ko-KR" altLang="en-US" smtClean="0"/>
              <a:t>그리기 함수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영상처리 프로그래밍 과정에서 해당 알고리즘 </a:t>
            </a:r>
            <a:r>
              <a:rPr lang="ko-KR" altLang="en-US" dirty="0" err="1" smtClean="0"/>
              <a:t>적용시</a:t>
            </a:r>
            <a:r>
              <a:rPr lang="ko-KR" altLang="en-US" dirty="0" smtClean="0"/>
              <a:t> 결과 확인 필요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얼굴 검출 알고리즘을 적용했을 때</a:t>
            </a:r>
            <a:r>
              <a:rPr lang="en-US" altLang="ko-KR" dirty="0" smtClean="0"/>
              <a:t>, </a:t>
            </a:r>
          </a:p>
          <a:p>
            <a:pPr lvl="2"/>
            <a:r>
              <a:rPr lang="ko-KR" altLang="en-US" dirty="0" smtClean="0"/>
              <a:t>전체 영상 위에 검출한 얼굴 영역을 사각형이나 원으로 표시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차선 확인하고자 직선 검출 알고리즘을 적용했을 때</a:t>
            </a:r>
            <a:r>
              <a:rPr lang="en-US" altLang="ko-KR" dirty="0" smtClean="0"/>
              <a:t>, </a:t>
            </a:r>
          </a:p>
          <a:p>
            <a:pPr lvl="2"/>
            <a:r>
              <a:rPr lang="ko-KR" altLang="en-US" dirty="0" smtClean="0"/>
              <a:t>차선을 정확하게 검출했는지 확인하기 위해 도로 영상 위에 선으로 표시</a:t>
            </a:r>
            <a:endParaRPr lang="ko-KR" altLang="en-US" dirty="0"/>
          </a:p>
        </p:txBody>
      </p:sp>
      <p:pic>
        <p:nvPicPr>
          <p:cNvPr id="1026" name="_x394246936" descr="EMB00003b703ca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9" t="2139" r="1498" b="5557"/>
          <a:stretch>
            <a:fillRect/>
          </a:stretch>
        </p:blipFill>
        <p:spPr bwMode="auto">
          <a:xfrm>
            <a:off x="539552" y="2292327"/>
            <a:ext cx="3873485" cy="217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" name="_x394245856" descr="EMB00003b703ca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7408" y="2281436"/>
            <a:ext cx="3924621" cy="2229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8851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4.3.1 </a:t>
            </a:r>
            <a:r>
              <a:rPr lang="ko-KR" altLang="en-US" dirty="0"/>
              <a:t>직선 및 사각형 </a:t>
            </a:r>
            <a:r>
              <a:rPr lang="ko-KR" altLang="en-US" dirty="0" smtClean="0"/>
              <a:t>그리기</a:t>
            </a:r>
            <a:endParaRPr lang="ko-KR" alt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6" name="그룹 5"/>
          <p:cNvGrpSpPr/>
          <p:nvPr/>
        </p:nvGrpSpPr>
        <p:grpSpPr>
          <a:xfrm>
            <a:off x="179512" y="409228"/>
            <a:ext cx="6264696" cy="5305772"/>
            <a:chOff x="323528" y="697260"/>
            <a:chExt cx="6886575" cy="6395064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3528" y="697260"/>
              <a:ext cx="6886575" cy="3790950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3528" y="4444374"/>
              <a:ext cx="6848475" cy="2647950"/>
            </a:xfrm>
            <a:prstGeom prst="rect">
              <a:avLst/>
            </a:prstGeom>
          </p:spPr>
        </p:pic>
      </p:grpSp>
      <p:sp>
        <p:nvSpPr>
          <p:cNvPr id="7" name="TextBox 6"/>
          <p:cNvSpPr txBox="1"/>
          <p:nvPr/>
        </p:nvSpPr>
        <p:spPr>
          <a:xfrm>
            <a:off x="2378494" y="2259943"/>
            <a:ext cx="254878" cy="18466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1200" dirty="0" smtClean="0"/>
              <a:t>150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209506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4.3.1 </a:t>
            </a:r>
            <a:r>
              <a:rPr lang="ko-KR" altLang="en-US" dirty="0"/>
              <a:t>직선 및 사각형 그리기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실행결과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3568" y="1027906"/>
            <a:ext cx="8136904" cy="4133850"/>
            <a:chOff x="13568" y="548680"/>
            <a:chExt cx="8136904" cy="4133850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33276" y="548680"/>
              <a:ext cx="5753100" cy="4133850"/>
            </a:xfrm>
            <a:prstGeom prst="rect">
              <a:avLst/>
            </a:prstGeom>
          </p:spPr>
        </p:pic>
        <p:sp>
          <p:nvSpPr>
            <p:cNvPr id="6" name="모서리가 둥근 사각형 설명선 5"/>
            <p:cNvSpPr/>
            <p:nvPr/>
          </p:nvSpPr>
          <p:spPr>
            <a:xfrm>
              <a:off x="6699405" y="866146"/>
              <a:ext cx="1163035" cy="360000"/>
            </a:xfrm>
            <a:prstGeom prst="wedgeRoundRectCallout">
              <a:avLst>
                <a:gd name="adj1" fmla="val -78998"/>
                <a:gd name="adj2" fmla="val 70361"/>
                <a:gd name="adj3" fmla="val 16667"/>
              </a:avLst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lIns="36000" rIns="36000" rtlCol="0" anchor="ctr"/>
            <a:lstStyle/>
            <a:p>
              <a:pPr algn="ctr" fontAlgn="base"/>
              <a:r>
                <a:rPr lang="en-US" altLang="ko-KR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pt4(500,50)</a:t>
              </a:r>
              <a:endPara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모서리가 둥근 사각형 설명선 6"/>
            <p:cNvSpPr/>
            <p:nvPr/>
          </p:nvSpPr>
          <p:spPr>
            <a:xfrm>
              <a:off x="4026873" y="1491650"/>
              <a:ext cx="1057305" cy="360000"/>
            </a:xfrm>
            <a:prstGeom prst="wedgeRoundRectCallout">
              <a:avLst>
                <a:gd name="adj1" fmla="val -50754"/>
                <a:gd name="adj2" fmla="val 163231"/>
                <a:gd name="adj3" fmla="val 16667"/>
              </a:avLst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36000" rIns="36000" rtlCol="0" anchor="ctr"/>
            <a:lstStyle/>
            <a:p>
              <a:pPr algn="ctr" fontAlgn="base"/>
              <a:r>
                <a:rPr lang="en-US" altLang="ko-KR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pt2(250,150)</a:t>
              </a:r>
              <a:endPara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모서리가 둥근 사각형 설명선 7"/>
            <p:cNvSpPr/>
            <p:nvPr/>
          </p:nvSpPr>
          <p:spPr>
            <a:xfrm>
              <a:off x="506717" y="1248272"/>
              <a:ext cx="1163035" cy="360000"/>
            </a:xfrm>
            <a:prstGeom prst="wedgeRoundRectCallout">
              <a:avLst>
                <a:gd name="adj1" fmla="val 78883"/>
                <a:gd name="adj2" fmla="val -19575"/>
                <a:gd name="adj3" fmla="val 16667"/>
              </a:avLst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36000" rIns="36000" rtlCol="0" anchor="ctr"/>
            <a:lstStyle/>
            <a:p>
              <a:pPr algn="ctr" fontAlgn="base"/>
              <a:r>
                <a:rPr lang="en-US" altLang="ko-KR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pt1(50, 50)</a:t>
              </a:r>
              <a:endPara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모서리가 둥근 사각형 설명선 8"/>
            <p:cNvSpPr/>
            <p:nvPr/>
          </p:nvSpPr>
          <p:spPr>
            <a:xfrm>
              <a:off x="6117711" y="2090282"/>
              <a:ext cx="1096657" cy="360000"/>
            </a:xfrm>
            <a:prstGeom prst="wedgeRoundRectCallout">
              <a:avLst>
                <a:gd name="adj1" fmla="val -120228"/>
                <a:gd name="adj2" fmla="val 13113"/>
                <a:gd name="adj3" fmla="val 16667"/>
              </a:avLst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lIns="36000" rIns="36000" rtlCol="0" anchor="ctr"/>
            <a:lstStyle/>
            <a:p>
              <a:pPr algn="ctr" fontAlgn="base"/>
              <a:r>
                <a:rPr lang="en-US" altLang="ko-KR" sz="13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pt3(400, 150)</a:t>
              </a:r>
              <a:endParaRPr lang="en-US" altLang="ko-KR" sz="13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0" name="직선 연결선 9"/>
            <p:cNvCxnSpPr/>
            <p:nvPr/>
          </p:nvCxnSpPr>
          <p:spPr>
            <a:xfrm>
              <a:off x="3955858" y="2756248"/>
              <a:ext cx="398322" cy="0"/>
            </a:xfrm>
            <a:prstGeom prst="line">
              <a:avLst/>
            </a:prstGeom>
            <a:ln w="12700">
              <a:solidFill>
                <a:schemeClr val="accent6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/>
            <p:cNvSpPr/>
            <p:nvPr/>
          </p:nvSpPr>
          <p:spPr>
            <a:xfrm>
              <a:off x="4182155" y="3092978"/>
              <a:ext cx="655949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200" dirty="0" smtClean="0">
                  <a:latin typeface="times" panose="02020603050405020304" pitchFamily="18" charset="0"/>
                  <a:cs typeface="times" panose="02020603050405020304" pitchFamily="18" charset="0"/>
                </a:rPr>
                <a:t>h =100 </a:t>
              </a:r>
              <a:endParaRPr lang="ko-KR" altLang="en-US" sz="1200" dirty="0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cxnSp>
          <p:nvCxnSpPr>
            <p:cNvPr id="12" name="직선 연결선 11"/>
            <p:cNvCxnSpPr/>
            <p:nvPr/>
          </p:nvCxnSpPr>
          <p:spPr>
            <a:xfrm>
              <a:off x="4141149" y="2749321"/>
              <a:ext cx="24" cy="989712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  <a:headEnd type="triangle" w="sm" len="med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/>
            <p:cNvCxnSpPr/>
            <p:nvPr/>
          </p:nvCxnSpPr>
          <p:spPr>
            <a:xfrm>
              <a:off x="3946333" y="3741551"/>
              <a:ext cx="398322" cy="0"/>
            </a:xfrm>
            <a:prstGeom prst="line">
              <a:avLst/>
            </a:prstGeom>
            <a:ln w="12700">
              <a:solidFill>
                <a:schemeClr val="accent6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/>
            <p:cNvCxnSpPr/>
            <p:nvPr/>
          </p:nvCxnSpPr>
          <p:spPr>
            <a:xfrm flipH="1" flipV="1">
              <a:off x="2053291" y="3940933"/>
              <a:ext cx="1872000" cy="26167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  <a:headEnd type="triangle" w="sm" len="med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/>
            <p:cNvCxnSpPr/>
            <p:nvPr/>
          </p:nvCxnSpPr>
          <p:spPr>
            <a:xfrm flipV="1">
              <a:off x="2029792" y="3751076"/>
              <a:ext cx="0" cy="404694"/>
            </a:xfrm>
            <a:prstGeom prst="line">
              <a:avLst/>
            </a:prstGeom>
            <a:ln w="12700">
              <a:solidFill>
                <a:schemeClr val="accent6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/>
            <p:cNvCxnSpPr/>
            <p:nvPr/>
          </p:nvCxnSpPr>
          <p:spPr>
            <a:xfrm flipV="1">
              <a:off x="3947350" y="3754251"/>
              <a:ext cx="0" cy="404694"/>
            </a:xfrm>
            <a:prstGeom prst="line">
              <a:avLst/>
            </a:prstGeom>
            <a:ln w="12700">
              <a:solidFill>
                <a:schemeClr val="accent6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직사각형 16"/>
            <p:cNvSpPr/>
            <p:nvPr/>
          </p:nvSpPr>
          <p:spPr>
            <a:xfrm>
              <a:off x="2663722" y="3995609"/>
              <a:ext cx="651139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200" dirty="0" smtClean="0">
                  <a:latin typeface="times" panose="02020603050405020304" pitchFamily="18" charset="0"/>
                  <a:cs typeface="times" panose="02020603050405020304" pitchFamily="18" charset="0"/>
                </a:rPr>
                <a:t>w =200</a:t>
              </a:r>
              <a:endParaRPr lang="ko-KR" altLang="en-US" sz="1200" dirty="0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18" name="모서리가 둥근 사각형 설명선 17"/>
            <p:cNvSpPr/>
            <p:nvPr/>
          </p:nvSpPr>
          <p:spPr>
            <a:xfrm>
              <a:off x="6463266" y="3213112"/>
              <a:ext cx="1687206" cy="533314"/>
            </a:xfrm>
            <a:prstGeom prst="wedgeRoundRectCallout">
              <a:avLst>
                <a:gd name="adj1" fmla="val -71890"/>
                <a:gd name="adj2" fmla="val -44768"/>
                <a:gd name="adj3" fmla="val 16667"/>
              </a:avLst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lIns="36000" rIns="36000" rtlCol="0" anchor="ctr"/>
            <a:lstStyle/>
            <a:p>
              <a:pPr algn="ctr" fontAlgn="base"/>
              <a:r>
                <a:rPr lang="ko-KR" altLang="en-US" sz="12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사각형 </a:t>
              </a:r>
              <a:r>
                <a:rPr lang="ko-KR" altLang="en-US" sz="12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튜플</a:t>
              </a:r>
              <a:endParaRPr lang="en-US" altLang="ko-KR" sz="1200" dirty="0" smtClean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 fontAlgn="base"/>
              <a:r>
                <a:rPr lang="en-US" altLang="ko-KR" sz="12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(400,200,100,100)</a:t>
              </a:r>
            </a:p>
          </p:txBody>
        </p:sp>
        <p:sp>
          <p:nvSpPr>
            <p:cNvPr id="19" name="모서리가 둥근 사각형 설명선 18"/>
            <p:cNvSpPr/>
            <p:nvPr/>
          </p:nvSpPr>
          <p:spPr>
            <a:xfrm>
              <a:off x="13568" y="3602450"/>
              <a:ext cx="1719828" cy="360000"/>
            </a:xfrm>
            <a:prstGeom prst="wedgeRoundRectCallout">
              <a:avLst>
                <a:gd name="adj1" fmla="val 89221"/>
                <a:gd name="adj2" fmla="val -102423"/>
                <a:gd name="adj3" fmla="val 16667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lIns="36000" rIns="36000" rtlCol="0" anchor="ctr"/>
            <a:lstStyle/>
            <a:p>
              <a:pPr algn="ctr" fontAlgn="base"/>
              <a:r>
                <a:rPr lang="en-US" altLang="ko-KR" sz="14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roi</a:t>
              </a:r>
              <a:r>
                <a:rPr lang="en-US" altLang="ko-KR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(50,200,200,100)</a:t>
              </a:r>
              <a:endPara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" name="모서리가 둥근 사각형 설명선 19"/>
            <p:cNvSpPr/>
            <p:nvPr/>
          </p:nvSpPr>
          <p:spPr>
            <a:xfrm>
              <a:off x="583885" y="2565040"/>
              <a:ext cx="882543" cy="360000"/>
            </a:xfrm>
            <a:prstGeom prst="wedgeRoundRectCallout">
              <a:avLst>
                <a:gd name="adj1" fmla="val 108529"/>
                <a:gd name="adj2" fmla="val 11341"/>
                <a:gd name="adj3" fmla="val 16667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lIns="36000" rIns="36000" rtlCol="0" anchor="ctr"/>
            <a:lstStyle/>
            <a:p>
              <a:pPr algn="ctr" fontAlgn="base"/>
              <a:r>
                <a:rPr lang="en-US" altLang="ko-KR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(50,200)</a:t>
              </a:r>
              <a:endPara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41371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4.3.2 </a:t>
            </a:r>
            <a:r>
              <a:rPr lang="ko-KR" altLang="en-US" dirty="0"/>
              <a:t>글자 쓰기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cv2.putText() </a:t>
            </a:r>
          </a:p>
          <a:p>
            <a:pPr lvl="1"/>
            <a:r>
              <a:rPr lang="ko-KR" altLang="en-US" dirty="0" smtClean="0"/>
              <a:t>행렬의 </a:t>
            </a:r>
            <a:r>
              <a:rPr lang="ko-KR" altLang="en-US" dirty="0"/>
              <a:t>특정 위치에 원하는 글자를 써서 영상으로 </a:t>
            </a:r>
            <a:r>
              <a:rPr lang="ko-KR" altLang="en-US" dirty="0" smtClean="0"/>
              <a:t>표시하고 </a:t>
            </a:r>
            <a:r>
              <a:rPr lang="ko-KR" altLang="en-US" dirty="0"/>
              <a:t>싶을 </a:t>
            </a:r>
            <a:r>
              <a:rPr lang="ko-KR" altLang="en-US" dirty="0" smtClean="0"/>
              <a:t>때 사용</a:t>
            </a:r>
            <a:endParaRPr lang="en-US" altLang="ko-KR" dirty="0" smtClean="0"/>
          </a:p>
          <a:p>
            <a:r>
              <a:rPr lang="ko-KR" altLang="en-US" dirty="0" smtClean="0"/>
              <a:t>형식</a:t>
            </a:r>
            <a:endParaRPr lang="ko-KR" altLang="en-US" dirty="0"/>
          </a:p>
        </p:txBody>
      </p:sp>
      <p:pic>
        <p:nvPicPr>
          <p:cNvPr id="15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18" b="27693"/>
          <a:stretch/>
        </p:blipFill>
        <p:spPr bwMode="auto">
          <a:xfrm>
            <a:off x="2424460" y="3680172"/>
            <a:ext cx="4762500" cy="162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모서리가 둥근 사각형 설명선 15"/>
          <p:cNvSpPr/>
          <p:nvPr/>
        </p:nvSpPr>
        <p:spPr>
          <a:xfrm>
            <a:off x="905020" y="4258416"/>
            <a:ext cx="1163035" cy="404694"/>
          </a:xfrm>
          <a:prstGeom prst="wedgeRoundRectCallout">
            <a:avLst>
              <a:gd name="adj1" fmla="val 98908"/>
              <a:gd name="adj2" fmla="val 173068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 fontAlgn="base"/>
            <a:r>
              <a:rPr lang="ko-KR" altLang="en-US" sz="13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시작좌표</a:t>
            </a:r>
            <a:r>
              <a:rPr lang="en-US" altLang="ko-KR" sz="13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ko-KR" sz="1300" dirty="0" smtClean="0"/>
              <a:t>pt2)</a:t>
            </a:r>
            <a:endParaRPr lang="en-US" altLang="ko-KR"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683568" y="2589093"/>
            <a:ext cx="86409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err="1"/>
              <a:t>putText</a:t>
            </a:r>
            <a:r>
              <a:rPr lang="en-US" altLang="ko-KR" dirty="0"/>
              <a:t>(image, "DUPLEX", pt1, FONT_HERSHEY_DUPLEX, 2, </a:t>
            </a:r>
            <a:r>
              <a:rPr lang="en-US" altLang="ko-KR" dirty="0" smtClean="0"/>
              <a:t>Scalar(128, 128, 0));</a:t>
            </a:r>
          </a:p>
          <a:p>
            <a:r>
              <a:rPr lang="en-US" altLang="ko-KR" dirty="0" err="1" smtClean="0"/>
              <a:t>putText</a:t>
            </a:r>
            <a:r>
              <a:rPr lang="en-US" altLang="ko-KR" dirty="0" smtClean="0"/>
              <a:t>(image</a:t>
            </a:r>
            <a:r>
              <a:rPr lang="en-US" altLang="ko-KR" dirty="0"/>
              <a:t>, "TRIPLEX", pt2, FONT_HERSHEY_TRIPLEX, 3, Scalar(221, 160, 221)</a:t>
            </a:r>
            <a:r>
              <a:rPr lang="en-US" altLang="ko-KR" dirty="0" smtClean="0"/>
              <a:t>);</a:t>
            </a:r>
            <a:endParaRPr lang="ko-KR" altLang="en-US" dirty="0"/>
          </a:p>
        </p:txBody>
      </p:sp>
      <p:sp>
        <p:nvSpPr>
          <p:cNvPr id="18" name="모서리가 둥근 사각형 설명선 17"/>
          <p:cNvSpPr/>
          <p:nvPr/>
        </p:nvSpPr>
        <p:spPr>
          <a:xfrm>
            <a:off x="6876256" y="4324168"/>
            <a:ext cx="1518243" cy="404694"/>
          </a:xfrm>
          <a:prstGeom prst="wedgeRoundRectCallout">
            <a:avLst>
              <a:gd name="adj1" fmla="val -102733"/>
              <a:gd name="adj2" fmla="val -346299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 fontAlgn="base"/>
            <a:r>
              <a:rPr lang="en-US" altLang="ko-KR" sz="1300" dirty="0"/>
              <a:t>3</a:t>
            </a:r>
            <a:r>
              <a:rPr lang="ko-KR" altLang="en-US" sz="1300" dirty="0"/>
              <a:t>줄 </a:t>
            </a:r>
            <a:r>
              <a:rPr lang="ko-KR" altLang="en-US" sz="1300" dirty="0" err="1"/>
              <a:t>세리프</a:t>
            </a:r>
            <a:r>
              <a:rPr lang="ko-KR" altLang="en-US" sz="1300" dirty="0"/>
              <a:t> 폰트</a:t>
            </a:r>
          </a:p>
        </p:txBody>
      </p:sp>
      <p:sp>
        <p:nvSpPr>
          <p:cNvPr id="19" name="모서리가 둥근 사각형 설명선 18"/>
          <p:cNvSpPr/>
          <p:nvPr/>
        </p:nvSpPr>
        <p:spPr>
          <a:xfrm>
            <a:off x="3491880" y="1795264"/>
            <a:ext cx="1800200" cy="404694"/>
          </a:xfrm>
          <a:prstGeom prst="wedgeRoundRectCallout">
            <a:avLst>
              <a:gd name="adj1" fmla="val 90204"/>
              <a:gd name="adj2" fmla="val 182482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 fontAlgn="base"/>
            <a:r>
              <a:rPr lang="en-US" altLang="ko-KR" sz="1300" dirty="0" smtClean="0"/>
              <a:t>2</a:t>
            </a:r>
            <a:r>
              <a:rPr lang="ko-KR" altLang="en-US" sz="1300" dirty="0" smtClean="0"/>
              <a:t>줄 </a:t>
            </a:r>
            <a:r>
              <a:rPr lang="ko-KR" altLang="en-US" sz="1300" dirty="0" err="1" smtClean="0"/>
              <a:t>산세리프</a:t>
            </a:r>
            <a:r>
              <a:rPr lang="ko-KR" altLang="en-US" sz="1300" dirty="0" smtClean="0"/>
              <a:t> </a:t>
            </a:r>
            <a:r>
              <a:rPr lang="ko-KR" altLang="en-US" sz="1300" dirty="0"/>
              <a:t>폰트</a:t>
            </a:r>
          </a:p>
        </p:txBody>
      </p:sp>
      <p:sp>
        <p:nvSpPr>
          <p:cNvPr id="20" name="모서리가 둥근 사각형 설명선 19"/>
          <p:cNvSpPr/>
          <p:nvPr/>
        </p:nvSpPr>
        <p:spPr>
          <a:xfrm>
            <a:off x="887582" y="3451448"/>
            <a:ext cx="1163035" cy="404694"/>
          </a:xfrm>
          <a:prstGeom prst="wedgeRoundRectCallout">
            <a:avLst>
              <a:gd name="adj1" fmla="val 103822"/>
              <a:gd name="adj2" fmla="val 132272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 fontAlgn="base"/>
            <a:r>
              <a:rPr lang="ko-KR" altLang="en-US" sz="13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시작좌표</a:t>
            </a:r>
            <a:r>
              <a:rPr lang="en-US" altLang="ko-KR" sz="13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ko-KR" sz="1300" dirty="0" smtClean="0"/>
              <a:t>pt1)</a:t>
            </a:r>
            <a:endParaRPr lang="en-US" altLang="ko-KR"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모서리가 둥근 사각형 설명선 20"/>
          <p:cNvSpPr/>
          <p:nvPr/>
        </p:nvSpPr>
        <p:spPr>
          <a:xfrm>
            <a:off x="7346608" y="1823156"/>
            <a:ext cx="942709" cy="404694"/>
          </a:xfrm>
          <a:prstGeom prst="wedgeRoundRectCallout">
            <a:avLst>
              <a:gd name="adj1" fmla="val -116909"/>
              <a:gd name="adj2" fmla="val 171499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 fontAlgn="base"/>
            <a:r>
              <a:rPr lang="ko-KR" altLang="en-US" sz="1300" dirty="0" smtClean="0"/>
              <a:t>확대 비율</a:t>
            </a:r>
            <a:endParaRPr lang="ko-KR" altLang="en-US" sz="1300" dirty="0"/>
          </a:p>
        </p:txBody>
      </p:sp>
      <p:sp>
        <p:nvSpPr>
          <p:cNvPr id="22" name="모서리가 둥근 사각형 설명선 21"/>
          <p:cNvSpPr/>
          <p:nvPr/>
        </p:nvSpPr>
        <p:spPr>
          <a:xfrm>
            <a:off x="7919032" y="3465045"/>
            <a:ext cx="585348" cy="334458"/>
          </a:xfrm>
          <a:prstGeom prst="wedgeRoundRectCallout">
            <a:avLst>
              <a:gd name="adj1" fmla="val -86598"/>
              <a:gd name="adj2" fmla="val -143887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 fontAlgn="base"/>
            <a:r>
              <a:rPr lang="ko-KR" altLang="en-US" sz="1300" dirty="0" smtClean="0"/>
              <a:t>색상</a:t>
            </a:r>
            <a:endParaRPr lang="ko-KR" altLang="en-US" sz="1300" dirty="0"/>
          </a:p>
        </p:txBody>
      </p:sp>
      <p:sp>
        <p:nvSpPr>
          <p:cNvPr id="23" name="모서리가 둥근 사각형 설명선 22"/>
          <p:cNvSpPr/>
          <p:nvPr/>
        </p:nvSpPr>
        <p:spPr>
          <a:xfrm>
            <a:off x="755576" y="1825940"/>
            <a:ext cx="1229560" cy="404694"/>
          </a:xfrm>
          <a:prstGeom prst="wedgeRoundRectCallout">
            <a:avLst>
              <a:gd name="adj1" fmla="val 102952"/>
              <a:gd name="adj2" fmla="val 169930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 fontAlgn="base"/>
            <a:r>
              <a:rPr lang="ko-KR" altLang="en-US" sz="1300" dirty="0" smtClean="0"/>
              <a:t>표시</a:t>
            </a:r>
            <a:r>
              <a:rPr lang="en-US" altLang="ko-KR" sz="1300" dirty="0" smtClean="0"/>
              <a:t> </a:t>
            </a:r>
            <a:r>
              <a:rPr lang="ko-KR" altLang="en-US" sz="1300" dirty="0" smtClean="0"/>
              <a:t>문자열</a:t>
            </a:r>
            <a:endParaRPr lang="ko-KR" altLang="en-US" sz="1300" dirty="0"/>
          </a:p>
        </p:txBody>
      </p:sp>
    </p:spTree>
    <p:extLst>
      <p:ext uri="{BB962C8B-B14F-4D97-AF65-F5344CB8AC3E}">
        <p14:creationId xmlns:p14="http://schemas.microsoft.com/office/powerpoint/2010/main" val="3866175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4.3.2 </a:t>
            </a:r>
            <a:r>
              <a:rPr lang="ko-KR" altLang="en-US" dirty="0"/>
              <a:t>글자 쓰기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err="1" smtClean="0"/>
              <a:t>세리프</a:t>
            </a:r>
            <a:r>
              <a:rPr lang="en-US" altLang="ko-KR" dirty="0" smtClean="0"/>
              <a:t> </a:t>
            </a:r>
            <a:r>
              <a:rPr lang="ko-KR" altLang="en-US" dirty="0" smtClean="0"/>
              <a:t>체</a:t>
            </a:r>
            <a:endParaRPr lang="en-US" altLang="ko-KR" dirty="0" smtClean="0"/>
          </a:p>
          <a:p>
            <a:pPr lvl="1"/>
            <a:r>
              <a:rPr lang="ko-KR" altLang="en-US" dirty="0"/>
              <a:t>글자의 획 끝에 </a:t>
            </a:r>
            <a:r>
              <a:rPr lang="ko-KR" altLang="en-US" dirty="0" smtClean="0"/>
              <a:t>날카롭게 튀어나온 글자체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명조체</a:t>
            </a:r>
            <a:r>
              <a:rPr lang="en-US" altLang="ko-KR" dirty="0" smtClean="0"/>
              <a:t>, </a:t>
            </a:r>
            <a:r>
              <a:rPr lang="ko-KR" altLang="en-US" dirty="0" smtClean="0"/>
              <a:t>궁서체</a:t>
            </a:r>
            <a:r>
              <a:rPr lang="en-US" altLang="ko-KR" dirty="0"/>
              <a:t> </a:t>
            </a:r>
            <a:r>
              <a:rPr lang="ko-KR" altLang="en-US" dirty="0" smtClean="0"/>
              <a:t>등</a:t>
            </a:r>
            <a:endParaRPr lang="en-US" altLang="ko-KR" dirty="0" smtClean="0"/>
          </a:p>
          <a:p>
            <a:r>
              <a:rPr lang="ko-KR" altLang="en-US" dirty="0" err="1" smtClean="0"/>
              <a:t>산세리프</a:t>
            </a:r>
            <a:r>
              <a:rPr lang="ko-KR" altLang="en-US" dirty="0" smtClean="0"/>
              <a:t> 체</a:t>
            </a:r>
            <a:endParaRPr lang="en-US" altLang="ko-KR" dirty="0" smtClean="0"/>
          </a:p>
          <a:p>
            <a:pPr lvl="1"/>
            <a:r>
              <a:rPr lang="ko-KR" altLang="en-US" dirty="0"/>
              <a:t>날카로운 </a:t>
            </a:r>
            <a:r>
              <a:rPr lang="ko-KR" altLang="en-US" dirty="0" err="1"/>
              <a:t>장식선이</a:t>
            </a:r>
            <a:r>
              <a:rPr lang="ko-KR" altLang="en-US" dirty="0"/>
              <a:t> 없는 </a:t>
            </a:r>
            <a:r>
              <a:rPr lang="ko-KR" altLang="en-US" dirty="0" smtClean="0"/>
              <a:t>글자체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돋움체 </a:t>
            </a:r>
            <a:r>
              <a:rPr lang="en-US" altLang="ko-KR" dirty="0" smtClean="0"/>
              <a:t>, </a:t>
            </a:r>
            <a:r>
              <a:rPr lang="ko-KR" altLang="en-US" dirty="0" smtClean="0"/>
              <a:t>고딕체</a:t>
            </a:r>
            <a:endParaRPr lang="en-US" altLang="ko-KR" dirty="0" smtClean="0"/>
          </a:p>
          <a:p>
            <a:pPr lvl="1"/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481236"/>
            <a:ext cx="6972300" cy="317182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rcRect r="11813"/>
          <a:stretch/>
        </p:blipFill>
        <p:spPr>
          <a:xfrm>
            <a:off x="4572000" y="2982209"/>
            <a:ext cx="4562754" cy="2683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481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4.3.2 </a:t>
            </a:r>
            <a:r>
              <a:rPr lang="ko-KR" altLang="en-US" dirty="0"/>
              <a:t>글자 쓰기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564232"/>
            <a:ext cx="6260523" cy="4381500"/>
          </a:xfrm>
          <a:prstGeom prst="rect">
            <a:avLst/>
          </a:prstGeom>
        </p:spPr>
      </p:pic>
      <p:sp>
        <p:nvSpPr>
          <p:cNvPr id="7" name="모서리가 둥근 사각형 설명선 6"/>
          <p:cNvSpPr/>
          <p:nvPr/>
        </p:nvSpPr>
        <p:spPr>
          <a:xfrm>
            <a:off x="6454964" y="3793604"/>
            <a:ext cx="1122270" cy="334458"/>
          </a:xfrm>
          <a:prstGeom prst="wedgeRoundRectCallout">
            <a:avLst>
              <a:gd name="adj1" fmla="val -126192"/>
              <a:gd name="adj2" fmla="val -34293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050" dirty="0" err="1" smtClean="0"/>
              <a:t>기울임체</a:t>
            </a:r>
            <a:r>
              <a:rPr lang="ko-KR" altLang="en-US" sz="1050" dirty="0" smtClean="0"/>
              <a:t> 포함</a:t>
            </a:r>
            <a:endParaRPr lang="ko-KR" altLang="en-US" sz="1050" dirty="0"/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6012160" y="2379026"/>
            <a:ext cx="1122270" cy="334458"/>
          </a:xfrm>
          <a:prstGeom prst="wedgeRoundRectCallout">
            <a:avLst>
              <a:gd name="adj1" fmla="val -98222"/>
              <a:gd name="adj2" fmla="val 165654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050" dirty="0" smtClean="0"/>
              <a:t>글자 확대 비율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2505869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4.3.2 </a:t>
            </a:r>
            <a:r>
              <a:rPr lang="ko-KR" altLang="en-US" dirty="0"/>
              <a:t>글자 쓰기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실행결과</a:t>
            </a:r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3870" y="1307050"/>
            <a:ext cx="4800600" cy="3181350"/>
          </a:xfrm>
          <a:prstGeom prst="rect">
            <a:avLst/>
          </a:prstGeom>
        </p:spPr>
      </p:pic>
      <p:sp>
        <p:nvSpPr>
          <p:cNvPr id="11" name="모서리가 둥근 사각형 설명선 10"/>
          <p:cNvSpPr/>
          <p:nvPr/>
        </p:nvSpPr>
        <p:spPr>
          <a:xfrm>
            <a:off x="683568" y="3764281"/>
            <a:ext cx="1122270" cy="334458"/>
          </a:xfrm>
          <a:prstGeom prst="wedgeRoundRectCallout">
            <a:avLst>
              <a:gd name="adj1" fmla="val 113377"/>
              <a:gd name="adj2" fmla="val 30996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050" smtClean="0"/>
              <a:t>pt3(50, 260</a:t>
            </a:r>
            <a:r>
              <a:rPr lang="en-US" altLang="ko-KR" sz="1050" dirty="0" smtClean="0"/>
              <a:t>)</a:t>
            </a:r>
            <a:endParaRPr lang="ko-KR" altLang="en-US" sz="1050" dirty="0"/>
          </a:p>
        </p:txBody>
      </p:sp>
      <p:sp>
        <p:nvSpPr>
          <p:cNvPr id="12" name="모서리가 둥근 사각형 설명선 11"/>
          <p:cNvSpPr/>
          <p:nvPr/>
        </p:nvSpPr>
        <p:spPr>
          <a:xfrm>
            <a:off x="683568" y="1273324"/>
            <a:ext cx="1122270" cy="334458"/>
          </a:xfrm>
          <a:prstGeom prst="wedgeRoundRectCallout">
            <a:avLst>
              <a:gd name="adj1" fmla="val 123000"/>
              <a:gd name="adj2" fmla="val 180909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050" smtClean="0"/>
              <a:t>(50, 50) </a:t>
            </a:r>
            <a:r>
              <a:rPr lang="ko-KR" altLang="en-US" sz="1050" smtClean="0"/>
              <a:t>좌표</a:t>
            </a:r>
            <a:endParaRPr lang="ko-KR" altLang="en-US" sz="1050" dirty="0"/>
          </a:p>
        </p:txBody>
      </p:sp>
      <p:sp>
        <p:nvSpPr>
          <p:cNvPr id="13" name="모서리가 둥근 사각형 설명선 12"/>
          <p:cNvSpPr/>
          <p:nvPr/>
        </p:nvSpPr>
        <p:spPr>
          <a:xfrm>
            <a:off x="683568" y="2171146"/>
            <a:ext cx="1122270" cy="334458"/>
          </a:xfrm>
          <a:prstGeom prst="wedgeRoundRectCallout">
            <a:avLst>
              <a:gd name="adj1" fmla="val 128891"/>
              <a:gd name="adj2" fmla="val 143277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050" smtClean="0"/>
              <a:t>(50, 130) </a:t>
            </a:r>
            <a:r>
              <a:rPr lang="ko-KR" altLang="en-US" sz="1050" smtClean="0"/>
              <a:t>좌표</a:t>
            </a:r>
            <a:endParaRPr lang="ko-KR" altLang="en-US" sz="1050" dirty="0"/>
          </a:p>
        </p:txBody>
      </p:sp>
      <p:sp>
        <p:nvSpPr>
          <p:cNvPr id="14" name="모서리가 둥근 사각형 설명선 13"/>
          <p:cNvSpPr/>
          <p:nvPr/>
        </p:nvSpPr>
        <p:spPr>
          <a:xfrm>
            <a:off x="683568" y="2872397"/>
            <a:ext cx="1122270" cy="334458"/>
          </a:xfrm>
          <a:prstGeom prst="wedgeRoundRectCallout">
            <a:avLst>
              <a:gd name="adj1" fmla="val 120957"/>
              <a:gd name="adj2" fmla="val 142262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050" smtClean="0"/>
              <a:t>pt1(50, 200</a:t>
            </a:r>
            <a:r>
              <a:rPr lang="en-US" altLang="ko-KR" sz="1050" dirty="0" smtClean="0"/>
              <a:t>)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2894027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4.3.3 </a:t>
            </a:r>
            <a:r>
              <a:rPr lang="ko-KR" altLang="en-US" dirty="0"/>
              <a:t>원 그리기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cv2.circle() </a:t>
            </a:r>
            <a:r>
              <a:rPr lang="ko-KR" altLang="en-US" dirty="0" smtClean="0"/>
              <a:t>함수</a:t>
            </a:r>
            <a:endParaRPr lang="en-US" altLang="ko-KR" dirty="0" smtClean="0"/>
          </a:p>
          <a:p>
            <a:pPr lvl="1"/>
            <a:r>
              <a:rPr lang="ko-KR" altLang="en-US" sz="1633" dirty="0"/>
              <a:t>원의 중심 </a:t>
            </a:r>
            <a:r>
              <a:rPr lang="ko-KR" altLang="en-US" sz="1633" dirty="0" smtClean="0"/>
              <a:t>좌표</a:t>
            </a:r>
            <a:r>
              <a:rPr lang="en-US" altLang="ko-KR" sz="1633" dirty="0" smtClean="0"/>
              <a:t>(</a:t>
            </a:r>
            <a:r>
              <a:rPr lang="en-US" altLang="ko-KR" sz="1633" dirty="0"/>
              <a:t>center), </a:t>
            </a:r>
            <a:r>
              <a:rPr lang="ko-KR" altLang="en-US" sz="1633" dirty="0"/>
              <a:t>반지름</a:t>
            </a:r>
            <a:r>
              <a:rPr lang="en-US" altLang="ko-KR" sz="1633" dirty="0"/>
              <a:t>(radius), </a:t>
            </a:r>
            <a:r>
              <a:rPr lang="ko-KR" altLang="en-US" sz="1633" dirty="0"/>
              <a:t>선의 색상</a:t>
            </a:r>
            <a:r>
              <a:rPr lang="en-US" altLang="ko-KR" sz="1633" dirty="0"/>
              <a:t>(color)</a:t>
            </a:r>
            <a:r>
              <a:rPr lang="ko-KR" altLang="en-US" sz="1633" dirty="0"/>
              <a:t>은 반드시 </a:t>
            </a:r>
            <a:r>
              <a:rPr lang="ko-KR" altLang="en-US" sz="1633" dirty="0" smtClean="0"/>
              <a:t>지정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1417340"/>
            <a:ext cx="7000875" cy="271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934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4.1 </a:t>
            </a:r>
            <a:r>
              <a:rPr lang="ko-KR" altLang="en-US" dirty="0"/>
              <a:t>윈도우 제어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영상처리 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2</a:t>
            </a:r>
            <a:r>
              <a:rPr lang="ko-KR" altLang="en-US" dirty="0" smtClean="0"/>
              <a:t>차원 행렬에 대한 연산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연산과정에서 행렬 원소 변경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전체 영상에 대한 변화 인지하기 어려움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r>
              <a:rPr lang="ko-KR" altLang="en-US" dirty="0" smtClean="0"/>
              <a:t>윈도우 영상 표시 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영상처리로</a:t>
            </a:r>
            <a:r>
              <a:rPr lang="ko-KR" altLang="en-US" dirty="0" smtClean="0"/>
              <a:t> 적용된 행렬 </a:t>
            </a:r>
            <a:r>
              <a:rPr lang="ko-KR" altLang="en-US" dirty="0"/>
              <a:t>연산의 </a:t>
            </a:r>
            <a:r>
              <a:rPr lang="ko-KR" altLang="en-US" dirty="0" smtClean="0"/>
              <a:t>의미 이해하기 쉬움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r>
              <a:rPr lang="en-US" altLang="ko-KR" sz="1800" dirty="0" err="1"/>
              <a:t>OpenCV</a:t>
            </a:r>
            <a:r>
              <a:rPr lang="ko-KR" altLang="en-US" sz="1800" dirty="0"/>
              <a:t>에서는 윈도우</a:t>
            </a:r>
            <a:r>
              <a:rPr lang="en-US" altLang="ko-KR" sz="1800" dirty="0"/>
              <a:t>(window, </a:t>
            </a:r>
            <a:r>
              <a:rPr lang="ko-KR" altLang="en-US" sz="1800" dirty="0"/>
              <a:t>창</a:t>
            </a:r>
            <a:r>
              <a:rPr lang="en-US" altLang="ko-KR" sz="1800" dirty="0"/>
              <a:t>)</a:t>
            </a:r>
            <a:r>
              <a:rPr lang="ko-KR" altLang="en-US" sz="1800" dirty="0"/>
              <a:t>가 활성화된 상태에서만 마우스나 키보드 </a:t>
            </a:r>
            <a:r>
              <a:rPr lang="ko-KR" altLang="en-US" sz="1800" dirty="0" smtClean="0"/>
              <a:t>이벤트 감지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59636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4.3.3 </a:t>
            </a:r>
            <a:r>
              <a:rPr lang="ko-KR" altLang="en-US" dirty="0"/>
              <a:t>원 그리기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6" name="그룹 5"/>
          <p:cNvGrpSpPr/>
          <p:nvPr/>
        </p:nvGrpSpPr>
        <p:grpSpPr>
          <a:xfrm>
            <a:off x="181893" y="324631"/>
            <a:ext cx="6284335" cy="5433674"/>
            <a:chOff x="683568" y="588767"/>
            <a:chExt cx="6912768" cy="6445197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83568" y="588767"/>
              <a:ext cx="6886575" cy="1819275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9286" y="2347664"/>
              <a:ext cx="6877050" cy="46863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79910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4.3.3 </a:t>
            </a:r>
            <a:r>
              <a:rPr lang="ko-KR" altLang="en-US" dirty="0"/>
              <a:t>원 그리기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실행 결과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1268760"/>
            <a:ext cx="5981700" cy="3962400"/>
          </a:xfrm>
          <a:prstGeom prst="rect">
            <a:avLst/>
          </a:prstGeom>
        </p:spPr>
      </p:pic>
      <p:sp>
        <p:nvSpPr>
          <p:cNvPr id="5" name="모서리가 둥근 사각형 설명선 4"/>
          <p:cNvSpPr/>
          <p:nvPr/>
        </p:nvSpPr>
        <p:spPr>
          <a:xfrm>
            <a:off x="6588224" y="4513684"/>
            <a:ext cx="1122270" cy="334458"/>
          </a:xfrm>
          <a:prstGeom prst="wedgeRoundRectCallout">
            <a:avLst>
              <a:gd name="adj1" fmla="val -131056"/>
              <a:gd name="adj2" fmla="val -115904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050" dirty="0" smtClean="0"/>
              <a:t>그림자 효과</a:t>
            </a:r>
            <a:endParaRPr lang="ko-KR" altLang="en-US" sz="1050" dirty="0"/>
          </a:p>
        </p:txBody>
      </p:sp>
      <p:sp>
        <p:nvSpPr>
          <p:cNvPr id="6" name="모서리가 둥근 사각형 설명선 5"/>
          <p:cNvSpPr/>
          <p:nvPr/>
        </p:nvSpPr>
        <p:spPr>
          <a:xfrm>
            <a:off x="280348" y="3066008"/>
            <a:ext cx="1020245" cy="367904"/>
          </a:xfrm>
          <a:prstGeom prst="wedgeRoundRectCallout">
            <a:avLst>
              <a:gd name="adj1" fmla="val 113742"/>
              <a:gd name="adj2" fmla="val 207573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050" smtClean="0"/>
              <a:t>내부 채움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2445094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4.3.4 </a:t>
            </a:r>
            <a:r>
              <a:rPr lang="ko-KR" altLang="en-US" dirty="0"/>
              <a:t>타원 그리기</a:t>
            </a:r>
            <a:endParaRPr lang="ko-KR" altLang="en-US" dirty="0"/>
          </a:p>
        </p:txBody>
      </p:sp>
      <p:sp>
        <p:nvSpPr>
          <p:cNvPr id="47" name="내용 개체 틀 4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타원 그리기 인수 의미</a:t>
            </a:r>
            <a:endParaRPr lang="ko-KR" altLang="en-US" dirty="0"/>
          </a:p>
        </p:txBody>
      </p:sp>
      <p:pic>
        <p:nvPicPr>
          <p:cNvPr id="46" name="그림 4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0866" y="1008401"/>
            <a:ext cx="6640454" cy="4621819"/>
          </a:xfrm>
          <a:prstGeom prst="roundRect">
            <a:avLst>
              <a:gd name="adj" fmla="val 7896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185648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4.3.4 </a:t>
            </a:r>
            <a:r>
              <a:rPr lang="ko-KR" altLang="en-US" dirty="0"/>
              <a:t>타원 그리기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237" y="1157287"/>
            <a:ext cx="6867525" cy="340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396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4.3.4 </a:t>
            </a:r>
            <a:r>
              <a:rPr lang="ko-KR" altLang="en-US" dirty="0"/>
              <a:t>타원 그리기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607613"/>
            <a:ext cx="6225886" cy="4866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674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4.3.4 </a:t>
            </a:r>
            <a:r>
              <a:rPr lang="ko-KR" altLang="en-US" dirty="0"/>
              <a:t>타원 그리기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실행 결과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1057300"/>
            <a:ext cx="7067687" cy="3348697"/>
          </a:xfrm>
          <a:prstGeom prst="rect">
            <a:avLst/>
          </a:prstGeom>
        </p:spPr>
      </p:pic>
      <p:cxnSp>
        <p:nvCxnSpPr>
          <p:cNvPr id="5" name="직선 화살표 연결선 4"/>
          <p:cNvCxnSpPr>
            <a:stCxn id="6" idx="2"/>
          </p:cNvCxnSpPr>
          <p:nvPr/>
        </p:nvCxnSpPr>
        <p:spPr>
          <a:xfrm flipH="1">
            <a:off x="3930521" y="1809279"/>
            <a:ext cx="424065" cy="1092820"/>
          </a:xfrm>
          <a:prstGeom prst="straightConnector1">
            <a:avLst/>
          </a:prstGeom>
          <a:ln w="12700">
            <a:headEnd type="none" w="med" len="med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모서리가 둥근 직사각형 5"/>
          <p:cNvSpPr/>
          <p:nvPr/>
        </p:nvSpPr>
        <p:spPr>
          <a:xfrm>
            <a:off x="3868586" y="1513303"/>
            <a:ext cx="972000" cy="295976"/>
          </a:xfrm>
          <a:prstGeom prst="roundRect">
            <a:avLst>
              <a:gd name="adj" fmla="val 14221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50" b="1" smtClean="0">
                <a:solidFill>
                  <a:schemeClr val="accent1">
                    <a:lumMod val="75000"/>
                  </a:schemeClr>
                </a:solidFill>
                <a:latin typeface="+mj-lt"/>
                <a:cs typeface="Times New Roman" panose="02020603050405020304" pitchFamily="18" charset="0"/>
              </a:rPr>
              <a:t>타원각도</a:t>
            </a:r>
            <a:r>
              <a:rPr lang="en-US" altLang="ko-KR" sz="1050" b="1" smtClean="0">
                <a:solidFill>
                  <a:schemeClr val="accent1">
                    <a:lumMod val="75000"/>
                  </a:schemeClr>
                </a:solidFill>
                <a:latin typeface="+mj-lt"/>
                <a:cs typeface="Times New Roman" panose="02020603050405020304" pitchFamily="18" charset="0"/>
              </a:rPr>
              <a:t>: </a:t>
            </a:r>
            <a:r>
              <a:rPr lang="en-US" altLang="ko-KR" sz="1050" b="1" dirty="0" smtClean="0">
                <a:solidFill>
                  <a:schemeClr val="accent1">
                    <a:lumMod val="75000"/>
                  </a:schemeClr>
                </a:solidFill>
                <a:latin typeface="+mj-lt"/>
                <a:cs typeface="Times New Roman" panose="02020603050405020304" pitchFamily="18" charset="0"/>
              </a:rPr>
              <a:t>0</a:t>
            </a:r>
            <a:endParaRPr lang="ko-KR" altLang="en-US" sz="1050" dirty="0">
              <a:latin typeface="+mj-lt"/>
              <a:cs typeface="Times New Roman" panose="02020603050405020304" pitchFamily="18" charset="0"/>
            </a:endParaRPr>
          </a:p>
        </p:txBody>
      </p:sp>
      <p:cxnSp>
        <p:nvCxnSpPr>
          <p:cNvPr id="7" name="직선 화살표 연결선 6"/>
          <p:cNvCxnSpPr>
            <a:stCxn id="8" idx="0"/>
          </p:cNvCxnSpPr>
          <p:nvPr/>
        </p:nvCxnSpPr>
        <p:spPr>
          <a:xfrm flipH="1" flipV="1">
            <a:off x="3707904" y="3177431"/>
            <a:ext cx="108195" cy="432048"/>
          </a:xfrm>
          <a:prstGeom prst="straightConnector1">
            <a:avLst/>
          </a:prstGeom>
          <a:ln w="12700">
            <a:headEnd type="none" w="med" len="med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모서리가 둥근 직사각형 7"/>
          <p:cNvSpPr/>
          <p:nvPr/>
        </p:nvSpPr>
        <p:spPr>
          <a:xfrm>
            <a:off x="3210271" y="3609479"/>
            <a:ext cx="1211655" cy="325574"/>
          </a:xfrm>
          <a:prstGeom prst="roundRect">
            <a:avLst>
              <a:gd name="adj" fmla="val 14221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050" b="1" smtClean="0">
                <a:solidFill>
                  <a:schemeClr val="accent1">
                    <a:lumMod val="75000"/>
                  </a:schemeClr>
                </a:solidFill>
                <a:latin typeface="+mj-lt"/>
                <a:cs typeface="Times New Roman" panose="02020603050405020304" pitchFamily="18" charset="0"/>
              </a:rPr>
              <a:t>호 시각각도</a:t>
            </a:r>
            <a:r>
              <a:rPr lang="en-US" altLang="ko-KR" sz="1050" b="1" smtClean="0">
                <a:solidFill>
                  <a:schemeClr val="accent1">
                    <a:lumMod val="75000"/>
                  </a:schemeClr>
                </a:solidFill>
                <a:latin typeface="+mj-lt"/>
                <a:cs typeface="Times New Roman" panose="02020603050405020304" pitchFamily="18" charset="0"/>
              </a:rPr>
              <a:t>: </a:t>
            </a:r>
            <a:r>
              <a:rPr lang="en-US" altLang="ko-KR" sz="1050" b="1" dirty="0" smtClean="0">
                <a:solidFill>
                  <a:schemeClr val="accent1">
                    <a:lumMod val="75000"/>
                  </a:schemeClr>
                </a:solidFill>
                <a:latin typeface="+mj-lt"/>
                <a:cs typeface="Times New Roman" panose="02020603050405020304" pitchFamily="18" charset="0"/>
              </a:rPr>
              <a:t>30</a:t>
            </a:r>
            <a:endParaRPr lang="ko-KR" altLang="en-US" sz="1050" b="1" dirty="0">
              <a:latin typeface="+mj-lt"/>
              <a:cs typeface="Times New Roman" panose="02020603050405020304" pitchFamily="18" charset="0"/>
            </a:endParaRPr>
          </a:p>
        </p:txBody>
      </p:sp>
      <p:cxnSp>
        <p:nvCxnSpPr>
          <p:cNvPr id="9" name="직선 화살표 연결선 8"/>
          <p:cNvCxnSpPr>
            <a:stCxn id="10" idx="2"/>
          </p:cNvCxnSpPr>
          <p:nvPr/>
        </p:nvCxnSpPr>
        <p:spPr>
          <a:xfrm>
            <a:off x="1979641" y="1864615"/>
            <a:ext cx="645669" cy="448720"/>
          </a:xfrm>
          <a:prstGeom prst="straightConnector1">
            <a:avLst/>
          </a:prstGeom>
          <a:ln w="12700">
            <a:headEnd type="none" w="med" len="med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모서리가 둥근 직사각형 9"/>
          <p:cNvSpPr/>
          <p:nvPr/>
        </p:nvSpPr>
        <p:spPr>
          <a:xfrm>
            <a:off x="1413536" y="1539041"/>
            <a:ext cx="1132209" cy="325574"/>
          </a:xfrm>
          <a:prstGeom prst="roundRect">
            <a:avLst>
              <a:gd name="adj" fmla="val 14221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050" b="1" smtClean="0">
                <a:solidFill>
                  <a:schemeClr val="accent1">
                    <a:lumMod val="75000"/>
                  </a:schemeClr>
                </a:solidFill>
                <a:latin typeface="+mj-lt"/>
                <a:cs typeface="Times New Roman" panose="02020603050405020304" pitchFamily="18" charset="0"/>
              </a:rPr>
              <a:t>호 종료각도</a:t>
            </a:r>
            <a:r>
              <a:rPr lang="en-US" altLang="ko-KR" sz="1050" b="1" smtClean="0">
                <a:solidFill>
                  <a:schemeClr val="accent1">
                    <a:lumMod val="75000"/>
                  </a:schemeClr>
                </a:solidFill>
                <a:latin typeface="+mj-lt"/>
                <a:cs typeface="Times New Roman" panose="02020603050405020304" pitchFamily="18" charset="0"/>
              </a:rPr>
              <a:t>: </a:t>
            </a:r>
            <a:r>
              <a:rPr lang="en-US" altLang="ko-KR" sz="1050" b="1" dirty="0" smtClean="0">
                <a:solidFill>
                  <a:schemeClr val="accent1">
                    <a:lumMod val="75000"/>
                  </a:schemeClr>
                </a:solidFill>
                <a:latin typeface="+mj-lt"/>
                <a:cs typeface="Times New Roman" panose="02020603050405020304" pitchFamily="18" charset="0"/>
              </a:rPr>
              <a:t>270</a:t>
            </a:r>
            <a:endParaRPr lang="ko-KR" altLang="en-US" sz="1050" b="1" dirty="0">
              <a:latin typeface="+mj-lt"/>
              <a:cs typeface="Times New Roman" panose="02020603050405020304" pitchFamily="18" charset="0"/>
            </a:endParaRPr>
          </a:p>
        </p:txBody>
      </p:sp>
      <p:cxnSp>
        <p:nvCxnSpPr>
          <p:cNvPr id="11" name="직선 화살표 연결선 10"/>
          <p:cNvCxnSpPr/>
          <p:nvPr/>
        </p:nvCxnSpPr>
        <p:spPr>
          <a:xfrm flipV="1">
            <a:off x="1187624" y="2902099"/>
            <a:ext cx="2952000" cy="0"/>
          </a:xfrm>
          <a:prstGeom prst="straightConnector1">
            <a:avLst/>
          </a:prstGeom>
          <a:ln w="6350">
            <a:solidFill>
              <a:schemeClr val="accent2">
                <a:lumMod val="75000"/>
              </a:schemeClr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>
            <a:stCxn id="13" idx="3"/>
          </p:cNvCxnSpPr>
          <p:nvPr/>
        </p:nvCxnSpPr>
        <p:spPr>
          <a:xfrm>
            <a:off x="5745409" y="4181571"/>
            <a:ext cx="554783" cy="75980"/>
          </a:xfrm>
          <a:prstGeom prst="straightConnector1">
            <a:avLst/>
          </a:prstGeom>
          <a:ln w="12700">
            <a:headEnd type="none" w="med" len="med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모서리가 둥근 직사각형 12"/>
          <p:cNvSpPr/>
          <p:nvPr/>
        </p:nvSpPr>
        <p:spPr>
          <a:xfrm>
            <a:off x="4730864" y="4033583"/>
            <a:ext cx="1014545" cy="295976"/>
          </a:xfrm>
          <a:prstGeom prst="roundRect">
            <a:avLst>
              <a:gd name="adj" fmla="val 14221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50" b="1" smtClean="0">
                <a:solidFill>
                  <a:schemeClr val="accent1">
                    <a:lumMod val="75000"/>
                  </a:schemeClr>
                </a:solidFill>
                <a:latin typeface="+mj-lt"/>
                <a:cs typeface="Times New Roman" panose="02020603050405020304" pitchFamily="18" charset="0"/>
              </a:rPr>
              <a:t>타원각도</a:t>
            </a:r>
            <a:r>
              <a:rPr lang="en-US" altLang="ko-KR" sz="1050" b="1" smtClean="0">
                <a:solidFill>
                  <a:schemeClr val="accent1">
                    <a:lumMod val="75000"/>
                  </a:schemeClr>
                </a:solidFill>
                <a:latin typeface="+mj-lt"/>
                <a:cs typeface="Times New Roman" panose="02020603050405020304" pitchFamily="18" charset="0"/>
              </a:rPr>
              <a:t>: 90</a:t>
            </a:r>
            <a:endParaRPr lang="ko-KR" altLang="en-US" sz="1050" dirty="0">
              <a:latin typeface="+mj-lt"/>
              <a:cs typeface="Times New Roman" panose="02020603050405020304" pitchFamily="18" charset="0"/>
            </a:endParaRPr>
          </a:p>
        </p:txBody>
      </p:sp>
      <p:cxnSp>
        <p:nvCxnSpPr>
          <p:cNvPr id="14" name="직선 화살표 연결선 13"/>
          <p:cNvCxnSpPr>
            <a:stCxn id="18" idx="0"/>
          </p:cNvCxnSpPr>
          <p:nvPr/>
        </p:nvCxnSpPr>
        <p:spPr>
          <a:xfrm flipH="1" flipV="1">
            <a:off x="6804248" y="3753495"/>
            <a:ext cx="427374" cy="280088"/>
          </a:xfrm>
          <a:prstGeom prst="straightConnector1">
            <a:avLst/>
          </a:prstGeom>
          <a:ln w="12700">
            <a:headEnd type="none" w="med" len="med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모서리가 둥근 직사각형 14"/>
          <p:cNvSpPr/>
          <p:nvPr/>
        </p:nvSpPr>
        <p:spPr>
          <a:xfrm>
            <a:off x="4499992" y="2347801"/>
            <a:ext cx="1134184" cy="325574"/>
          </a:xfrm>
          <a:prstGeom prst="roundRect">
            <a:avLst>
              <a:gd name="adj" fmla="val 14221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050" b="1" smtClean="0">
                <a:solidFill>
                  <a:schemeClr val="accent1">
                    <a:lumMod val="75000"/>
                  </a:schemeClr>
                </a:solidFill>
                <a:latin typeface="+mj-lt"/>
                <a:cs typeface="Times New Roman" panose="02020603050405020304" pitchFamily="18" charset="0"/>
              </a:rPr>
              <a:t>호 종료각도</a:t>
            </a:r>
            <a:r>
              <a:rPr lang="en-US" altLang="ko-KR" sz="1050" b="1" smtClean="0">
                <a:solidFill>
                  <a:schemeClr val="accent1">
                    <a:lumMod val="75000"/>
                  </a:schemeClr>
                </a:solidFill>
                <a:latin typeface="+mj-lt"/>
                <a:cs typeface="Times New Roman" panose="02020603050405020304" pitchFamily="18" charset="0"/>
              </a:rPr>
              <a:t>: 90</a:t>
            </a:r>
            <a:endParaRPr lang="ko-KR" altLang="en-US" sz="1050" b="1" dirty="0">
              <a:latin typeface="+mj-lt"/>
              <a:cs typeface="Times New Roman" panose="02020603050405020304" pitchFamily="18" charset="0"/>
            </a:endParaRPr>
          </a:p>
        </p:txBody>
      </p:sp>
      <p:cxnSp>
        <p:nvCxnSpPr>
          <p:cNvPr id="16" name="직선 화살표 연결선 15"/>
          <p:cNvCxnSpPr>
            <a:stCxn id="15" idx="2"/>
          </p:cNvCxnSpPr>
          <p:nvPr/>
        </p:nvCxnSpPr>
        <p:spPr>
          <a:xfrm>
            <a:off x="5067084" y="2673375"/>
            <a:ext cx="567092" cy="228724"/>
          </a:xfrm>
          <a:prstGeom prst="straightConnector1">
            <a:avLst/>
          </a:prstGeom>
          <a:ln w="12700">
            <a:headEnd type="none" w="med" len="med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/>
          <p:nvPr/>
        </p:nvCxnSpPr>
        <p:spPr>
          <a:xfrm flipH="1" flipV="1">
            <a:off x="6300192" y="1450717"/>
            <a:ext cx="0" cy="2878842"/>
          </a:xfrm>
          <a:prstGeom prst="straightConnector1">
            <a:avLst/>
          </a:prstGeom>
          <a:ln w="6350">
            <a:solidFill>
              <a:schemeClr val="accent2">
                <a:lumMod val="75000"/>
              </a:schemeClr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모서리가 둥근 직사각형 17"/>
          <p:cNvSpPr/>
          <p:nvPr/>
        </p:nvSpPr>
        <p:spPr>
          <a:xfrm>
            <a:off x="6672150" y="4033583"/>
            <a:ext cx="1118944" cy="295976"/>
          </a:xfrm>
          <a:prstGeom prst="roundRect">
            <a:avLst>
              <a:gd name="adj" fmla="val 14221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050" b="1" smtClean="0">
                <a:solidFill>
                  <a:schemeClr val="accent1">
                    <a:lumMod val="75000"/>
                  </a:schemeClr>
                </a:solidFill>
                <a:latin typeface="+mj-lt"/>
                <a:cs typeface="Times New Roman" panose="02020603050405020304" pitchFamily="18" charset="0"/>
              </a:rPr>
              <a:t>호 시각각도</a:t>
            </a:r>
            <a:r>
              <a:rPr lang="en-US" altLang="ko-KR" sz="1050" b="1" smtClean="0">
                <a:solidFill>
                  <a:schemeClr val="accent1">
                    <a:lumMod val="75000"/>
                  </a:schemeClr>
                </a:solidFill>
                <a:latin typeface="+mj-lt"/>
                <a:cs typeface="Times New Roman" panose="02020603050405020304" pitchFamily="18" charset="0"/>
              </a:rPr>
              <a:t>: -45</a:t>
            </a:r>
            <a:endParaRPr lang="ko-KR" altLang="en-US" sz="1050" dirty="0">
              <a:latin typeface="+mj-lt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8923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심화 예제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86" y="409228"/>
            <a:ext cx="5548373" cy="348799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7919" y="2815713"/>
            <a:ext cx="5602392" cy="2994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543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심화 예제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실행 결과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6462" y="1271587"/>
            <a:ext cx="4791075" cy="3171825"/>
          </a:xfrm>
          <a:prstGeom prst="rect">
            <a:avLst/>
          </a:prstGeom>
        </p:spPr>
      </p:pic>
      <p:sp>
        <p:nvSpPr>
          <p:cNvPr id="6" name="모서리가 둥근 사각형 설명선 5"/>
          <p:cNvSpPr/>
          <p:nvPr/>
        </p:nvSpPr>
        <p:spPr>
          <a:xfrm>
            <a:off x="1187624" y="2368647"/>
            <a:ext cx="1807428" cy="304053"/>
          </a:xfrm>
          <a:prstGeom prst="wedgeRoundRectCallout">
            <a:avLst>
              <a:gd name="adj1" fmla="val 81075"/>
              <a:gd name="adj2" fmla="val 202788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050" dirty="0" smtClean="0"/>
              <a:t>마우스 왼쪽 버튼 </a:t>
            </a:r>
            <a:r>
              <a:rPr lang="ko-KR" altLang="en-US" sz="1050" dirty="0" err="1" smtClean="0"/>
              <a:t>클릭시</a:t>
            </a:r>
            <a:endParaRPr lang="ko-KR" altLang="en-US" sz="1050" dirty="0"/>
          </a:p>
        </p:txBody>
      </p:sp>
      <p:sp>
        <p:nvSpPr>
          <p:cNvPr id="7" name="모서리가 둥근 사각형 설명선 6"/>
          <p:cNvSpPr/>
          <p:nvPr/>
        </p:nvSpPr>
        <p:spPr>
          <a:xfrm>
            <a:off x="6372200" y="1849388"/>
            <a:ext cx="1807428" cy="304053"/>
          </a:xfrm>
          <a:prstGeom prst="wedgeRoundRectCallout">
            <a:avLst>
              <a:gd name="adj1" fmla="val -62393"/>
              <a:gd name="adj2" fmla="val 184833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050" dirty="0" smtClean="0"/>
              <a:t>마우스 오른쪽 버튼 </a:t>
            </a:r>
            <a:r>
              <a:rPr lang="ko-KR" altLang="en-US" sz="1050" dirty="0" err="1" smtClean="0"/>
              <a:t>클릭시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3386598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4.4 </a:t>
            </a:r>
            <a:r>
              <a:rPr lang="ko-KR" altLang="en-US" dirty="0" err="1"/>
              <a:t>영상파일</a:t>
            </a:r>
            <a:r>
              <a:rPr lang="ko-KR" altLang="en-US" dirty="0"/>
              <a:t> 처리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영상처리 과정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영상 파일을 읽어 들여 </a:t>
            </a:r>
            <a:r>
              <a:rPr lang="ko-KR" altLang="en-US" dirty="0"/>
              <a:t>행렬에 </a:t>
            </a:r>
            <a:r>
              <a:rPr lang="ko-KR" altLang="en-US" dirty="0" smtClean="0"/>
              <a:t>저장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행렬 </a:t>
            </a:r>
            <a:r>
              <a:rPr lang="ko-KR" altLang="en-US" dirty="0"/>
              <a:t>연산 과정에서 행렬의 </a:t>
            </a:r>
            <a:r>
              <a:rPr lang="ko-KR" altLang="en-US" dirty="0" smtClean="0"/>
              <a:t>원소를 필요할 </a:t>
            </a:r>
            <a:r>
              <a:rPr lang="ko-KR" altLang="en-US" dirty="0"/>
              <a:t>때마다 눈으로 직접 </a:t>
            </a:r>
            <a:r>
              <a:rPr lang="ko-KR" altLang="en-US" dirty="0" smtClean="0"/>
              <a:t>확인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처리된 결과 </a:t>
            </a:r>
            <a:r>
              <a:rPr lang="ko-KR" altLang="en-US" dirty="0"/>
              <a:t>행렬을 </a:t>
            </a:r>
            <a:r>
              <a:rPr lang="ko-KR" altLang="en-US" dirty="0" smtClean="0"/>
              <a:t>영상 파일로 저장 </a:t>
            </a:r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</a:p>
          <a:p>
            <a:r>
              <a:rPr lang="ko-KR" altLang="en-US" dirty="0" err="1" smtClean="0"/>
              <a:t>영상파일을</a:t>
            </a:r>
            <a:r>
              <a:rPr lang="ko-KR" altLang="en-US" dirty="0" smtClean="0"/>
              <a:t> </a:t>
            </a:r>
            <a:r>
              <a:rPr lang="ko-KR" altLang="en-US" dirty="0"/>
              <a:t>처리해 주는 함수와 활용 </a:t>
            </a:r>
            <a:r>
              <a:rPr lang="ko-KR" altLang="en-US" dirty="0" smtClean="0"/>
              <a:t>방법 필수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8" y="2281436"/>
            <a:ext cx="7400925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175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4.4 </a:t>
            </a:r>
            <a:r>
              <a:rPr lang="ko-KR" altLang="en-US" dirty="0" err="1"/>
              <a:t>영상파일</a:t>
            </a:r>
            <a:r>
              <a:rPr lang="ko-KR" altLang="en-US" dirty="0"/>
              <a:t> 처리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985292"/>
            <a:ext cx="6848475" cy="275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620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4.1 </a:t>
            </a:r>
            <a:r>
              <a:rPr lang="ko-KR" altLang="en-US" dirty="0"/>
              <a:t>윈도우 제어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409228"/>
            <a:ext cx="4749163" cy="530865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3584" y="1833386"/>
            <a:ext cx="2974880" cy="2460339"/>
          </a:xfrm>
          <a:prstGeom prst="rect">
            <a:avLst/>
          </a:prstGeom>
        </p:spPr>
      </p:pic>
      <p:sp>
        <p:nvSpPr>
          <p:cNvPr id="7" name="모서리가 둥근 사각형 설명선 6"/>
          <p:cNvSpPr/>
          <p:nvPr/>
        </p:nvSpPr>
        <p:spPr>
          <a:xfrm>
            <a:off x="6012160" y="1273324"/>
            <a:ext cx="1122270" cy="276412"/>
          </a:xfrm>
          <a:prstGeom prst="wedgeRoundRectCallout">
            <a:avLst>
              <a:gd name="adj1" fmla="val -24569"/>
              <a:gd name="adj2" fmla="val 178279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 fontAlgn="base"/>
            <a:r>
              <a:rPr lang="ko-KR" alt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윈도우 이름</a:t>
            </a:r>
            <a:endParaRPr lang="en-US" altLang="ko-KR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5347205" y="4549593"/>
            <a:ext cx="1329910" cy="276412"/>
          </a:xfrm>
          <a:prstGeom prst="wedgeRoundRectCallout">
            <a:avLst>
              <a:gd name="adj1" fmla="val 76676"/>
              <a:gd name="adj2" fmla="val -366856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 fontAlgn="base"/>
            <a:r>
              <a:rPr lang="ko-KR" alt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영상 표시 영역</a:t>
            </a:r>
            <a:endParaRPr lang="en-US" altLang="ko-KR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8119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4.4.1 </a:t>
            </a:r>
            <a:r>
              <a:rPr lang="ko-KR" altLang="en-US" dirty="0" err="1"/>
              <a:t>영상파일</a:t>
            </a:r>
            <a:r>
              <a:rPr lang="ko-KR" altLang="en-US" dirty="0"/>
              <a:t> 읽기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b="9944"/>
          <a:stretch/>
        </p:blipFill>
        <p:spPr>
          <a:xfrm>
            <a:off x="31583" y="440013"/>
            <a:ext cx="5620537" cy="515379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9992" y="4653435"/>
            <a:ext cx="4548078" cy="940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071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4.4.1 </a:t>
            </a:r>
            <a:r>
              <a:rPr lang="ko-KR" altLang="en-US" dirty="0" err="1"/>
              <a:t>영상파일</a:t>
            </a:r>
            <a:r>
              <a:rPr lang="ko-KR" altLang="en-US" dirty="0"/>
              <a:t> 읽기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실행결과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48613" y="697260"/>
            <a:ext cx="5697719" cy="2185312"/>
            <a:chOff x="1323975" y="5850812"/>
            <a:chExt cx="6894240" cy="2644228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31640" y="6399540"/>
              <a:ext cx="6886575" cy="2095500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3"/>
            <a:srcRect t="91026"/>
            <a:stretch/>
          </p:blipFill>
          <p:spPr>
            <a:xfrm>
              <a:off x="1323975" y="5850812"/>
              <a:ext cx="6800850" cy="621425"/>
            </a:xfrm>
            <a:prstGeom prst="rect">
              <a:avLst/>
            </a:prstGeom>
          </p:spPr>
        </p:pic>
      </p:grp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089" y="3793604"/>
            <a:ext cx="7559386" cy="176645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2782" y="1785477"/>
            <a:ext cx="2290658" cy="189446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86823" y="1763449"/>
            <a:ext cx="2290658" cy="1894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598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모듈 </a:t>
            </a:r>
            <a:r>
              <a:rPr lang="ko-KR" altLang="en-US" dirty="0" err="1" smtClean="0"/>
              <a:t>임포트</a:t>
            </a:r>
            <a:r>
              <a:rPr lang="ko-KR" altLang="en-US" dirty="0" smtClean="0"/>
              <a:t> 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모듈 라이브러리 파일 만들기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프로젝트 </a:t>
            </a:r>
            <a:r>
              <a:rPr lang="ko-KR" altLang="en-US" dirty="0"/>
              <a:t>루트 폴더</a:t>
            </a:r>
            <a:r>
              <a:rPr lang="en-US" altLang="ko-KR" dirty="0"/>
              <a:t>(source)</a:t>
            </a:r>
            <a:r>
              <a:rPr lang="ko-KR" altLang="en-US" dirty="0"/>
              <a:t>에서 </a:t>
            </a:r>
            <a:r>
              <a:rPr lang="ko-KR" altLang="en-US" dirty="0" smtClean="0"/>
              <a:t>마우스 </a:t>
            </a:r>
            <a:r>
              <a:rPr lang="ko-KR" altLang="en-US" dirty="0" err="1" smtClean="0"/>
              <a:t>우버튼</a:t>
            </a:r>
            <a:r>
              <a:rPr lang="ko-KR" altLang="en-US" dirty="0" smtClean="0"/>
              <a:t> 눌러 </a:t>
            </a:r>
            <a:r>
              <a:rPr lang="ko-KR" altLang="en-US" dirty="0"/>
              <a:t>‘</a:t>
            </a:r>
            <a:r>
              <a:rPr lang="en-US" altLang="ko-KR" dirty="0"/>
              <a:t>Common</a:t>
            </a:r>
            <a:r>
              <a:rPr lang="en-US" altLang="ko-KR" dirty="0" smtClean="0"/>
              <a:t>’</a:t>
            </a:r>
            <a:r>
              <a:rPr lang="ko-KR" altLang="en-US" dirty="0" smtClean="0"/>
              <a:t> 이름으로 폴더 생성</a:t>
            </a:r>
            <a:endParaRPr lang="en-US" altLang="ko-KR" dirty="0" smtClean="0"/>
          </a:p>
          <a:p>
            <a:pPr lvl="2"/>
            <a:r>
              <a:rPr lang="ko-KR" altLang="en-US" sz="1466" dirty="0"/>
              <a:t>루트 </a:t>
            </a:r>
            <a:r>
              <a:rPr lang="ko-KR" altLang="en-US" sz="1466" dirty="0" smtClean="0"/>
              <a:t>폴더에 ‘</a:t>
            </a:r>
            <a:r>
              <a:rPr lang="en-US" altLang="ko-KR" sz="1466" dirty="0"/>
              <a:t>Common’ </a:t>
            </a:r>
            <a:r>
              <a:rPr lang="ko-KR" altLang="en-US" sz="1466" dirty="0" smtClean="0"/>
              <a:t>폴더를 두는 것 </a:t>
            </a:r>
            <a:r>
              <a:rPr lang="en-US" altLang="ko-KR" sz="1466" dirty="0" smtClean="0"/>
              <a:t>-  </a:t>
            </a:r>
            <a:r>
              <a:rPr lang="ko-KR" altLang="en-US" sz="1466" dirty="0" smtClean="0"/>
              <a:t>다른 </a:t>
            </a:r>
            <a:r>
              <a:rPr lang="ko-KR" altLang="en-US" sz="1466" dirty="0"/>
              <a:t>챕터의 소스 파일들에서도 </a:t>
            </a:r>
            <a:r>
              <a:rPr lang="ko-KR" altLang="en-US" sz="1466" dirty="0" smtClean="0"/>
              <a:t>모듈의 쉬운 </a:t>
            </a:r>
            <a:r>
              <a:rPr lang="ko-KR" altLang="en-US" sz="1466" dirty="0" err="1" smtClean="0"/>
              <a:t>사용위해</a:t>
            </a:r>
            <a:endParaRPr lang="en-US" altLang="ko-KR" sz="1466" dirty="0" smtClean="0"/>
          </a:p>
          <a:p>
            <a:pPr lvl="1"/>
            <a:r>
              <a:rPr lang="en-US" altLang="ko-KR" dirty="0"/>
              <a:t>‘Common</a:t>
            </a:r>
            <a:r>
              <a:rPr lang="en-US" altLang="ko-KR" dirty="0" smtClean="0"/>
              <a:t>’ </a:t>
            </a:r>
            <a:r>
              <a:rPr lang="ko-KR" altLang="en-US" dirty="0" smtClean="0"/>
              <a:t>폴더에서 </a:t>
            </a:r>
            <a:r>
              <a:rPr lang="ko-KR" altLang="en-US" dirty="0" err="1"/>
              <a:t>파이썬</a:t>
            </a:r>
            <a:r>
              <a:rPr lang="ko-KR" altLang="en-US" dirty="0"/>
              <a:t> 소스 </a:t>
            </a:r>
            <a:r>
              <a:rPr lang="ko-KR" altLang="en-US" dirty="0" smtClean="0"/>
              <a:t>파일</a:t>
            </a:r>
            <a:r>
              <a:rPr lang="en-US" altLang="ko-KR" dirty="0" smtClean="0"/>
              <a:t>(</a:t>
            </a:r>
            <a:r>
              <a:rPr lang="en-US" altLang="ko-KR" dirty="0"/>
              <a:t>utils.py</a:t>
            </a:r>
            <a:r>
              <a:rPr lang="en-US" altLang="ko-KR" dirty="0" smtClean="0"/>
              <a:t>)</a:t>
            </a:r>
            <a:r>
              <a:rPr lang="ko-KR" altLang="en-US" dirty="0" smtClean="0"/>
              <a:t> 추가</a:t>
            </a:r>
            <a:endParaRPr lang="ko-KR" altLang="en-US" dirty="0"/>
          </a:p>
        </p:txBody>
      </p:sp>
      <p:pic>
        <p:nvPicPr>
          <p:cNvPr id="2049" name="_x667641112" descr="EMB00003b703ca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137420"/>
            <a:ext cx="7756749" cy="3312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41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481236"/>
            <a:ext cx="6234545" cy="4606636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4.4.1 </a:t>
            </a:r>
            <a:r>
              <a:rPr lang="ko-KR" altLang="en-US" dirty="0" err="1"/>
              <a:t>영상파일</a:t>
            </a:r>
            <a:r>
              <a:rPr lang="ko-KR" altLang="en-US" dirty="0"/>
              <a:t> 읽기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모서리가 둥근 사각형 설명선 4"/>
          <p:cNvSpPr/>
          <p:nvPr/>
        </p:nvSpPr>
        <p:spPr>
          <a:xfrm>
            <a:off x="4355976" y="506818"/>
            <a:ext cx="2138638" cy="334458"/>
          </a:xfrm>
          <a:prstGeom prst="wedgeRoundRectCallout">
            <a:avLst>
              <a:gd name="adj1" fmla="val -90465"/>
              <a:gd name="adj2" fmla="val 142571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 fontAlgn="base"/>
            <a:r>
              <a:rPr lang="ko-KR" altLang="en-US" sz="12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저자 생성 모듈의 함수 </a:t>
            </a:r>
            <a:r>
              <a:rPr lang="ko-KR" altLang="en-US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임포트</a:t>
            </a:r>
            <a:endParaRPr lang="en-US" altLang="ko-KR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6003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4.4.1 </a:t>
            </a:r>
            <a:r>
              <a:rPr lang="ko-KR" altLang="en-US" dirty="0" err="1"/>
              <a:t>영상파일</a:t>
            </a:r>
            <a:r>
              <a:rPr lang="ko-KR" altLang="en-US" dirty="0"/>
              <a:t> 읽기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실행결과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2821" y="914400"/>
            <a:ext cx="6543675" cy="19431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7944" y="3001516"/>
            <a:ext cx="2975206" cy="246060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592" y="3013852"/>
            <a:ext cx="2975206" cy="2460608"/>
          </a:xfrm>
          <a:prstGeom prst="rect">
            <a:avLst/>
          </a:prstGeom>
        </p:spPr>
      </p:pic>
      <p:sp>
        <p:nvSpPr>
          <p:cNvPr id="9" name="모서리가 둥근 사각형 설명선 8"/>
          <p:cNvSpPr/>
          <p:nvPr/>
        </p:nvSpPr>
        <p:spPr>
          <a:xfrm>
            <a:off x="5981936" y="1647111"/>
            <a:ext cx="1767469" cy="367904"/>
          </a:xfrm>
          <a:prstGeom prst="wedgeRoundRectCallout">
            <a:avLst>
              <a:gd name="adj1" fmla="val -109990"/>
              <a:gd name="adj2" fmla="val 23122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 fontAlgn="base"/>
            <a:r>
              <a:rPr lang="en-US" altLang="ko-K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ko-KR" alt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채널 컬러 영상 </a:t>
            </a:r>
            <a:r>
              <a:rPr lang="ko-KR" altLang="en-US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화소값</a:t>
            </a:r>
            <a:endParaRPr lang="en-US" altLang="ko-KR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모서리가 둥근 사각형 설명선 9"/>
          <p:cNvSpPr/>
          <p:nvPr/>
        </p:nvSpPr>
        <p:spPr>
          <a:xfrm>
            <a:off x="323269" y="1201948"/>
            <a:ext cx="2088491" cy="445163"/>
          </a:xfrm>
          <a:prstGeom prst="wedgeRoundRectCallout">
            <a:avLst>
              <a:gd name="adj1" fmla="val 61051"/>
              <a:gd name="adj2" fmla="val 69219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 fontAlgn="base"/>
            <a:r>
              <a:rPr lang="ko-KR" alt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컬러 영상도 명암도 타입으로 </a:t>
            </a:r>
            <a:endParaRPr lang="en-US" altLang="ko-KR" sz="1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fontAlgn="base"/>
            <a:r>
              <a:rPr lang="ko-KR" alt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읽으면 </a:t>
            </a:r>
            <a:r>
              <a:rPr lang="en-US" altLang="ko-K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ko-KR" alt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채널 영상이 됨</a:t>
            </a:r>
            <a:endParaRPr lang="en-US" altLang="ko-KR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9053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4.4.1 </a:t>
            </a:r>
            <a:r>
              <a:rPr lang="ko-KR" altLang="en-US" dirty="0" err="1"/>
              <a:t>영상파일</a:t>
            </a:r>
            <a:r>
              <a:rPr lang="ko-KR" altLang="en-US" dirty="0"/>
              <a:t> 읽기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16</a:t>
            </a:r>
            <a:r>
              <a:rPr lang="ko-KR" altLang="en-US" dirty="0" smtClean="0"/>
              <a:t>비트 깊이 영상 파일 읽기</a:t>
            </a:r>
            <a:endParaRPr lang="en-US" altLang="ko-KR" dirty="0" smtClean="0"/>
          </a:p>
          <a:p>
            <a:pPr lvl="1"/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913284"/>
            <a:ext cx="5683513" cy="4856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305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4.4.1 </a:t>
            </a:r>
            <a:r>
              <a:rPr lang="ko-KR" altLang="en-US" dirty="0" err="1"/>
              <a:t>영상파일</a:t>
            </a:r>
            <a:r>
              <a:rPr lang="ko-KR" altLang="en-US" dirty="0"/>
              <a:t> 읽기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실행결과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075142"/>
            <a:ext cx="5453080" cy="171035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3001516"/>
            <a:ext cx="2835681" cy="23400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5627" y="2997791"/>
            <a:ext cx="2830421" cy="23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628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4.4.2 </a:t>
            </a:r>
            <a:r>
              <a:rPr lang="ko-KR" altLang="en-US" dirty="0"/>
              <a:t>행렬을 </a:t>
            </a:r>
            <a:r>
              <a:rPr lang="ko-KR" altLang="en-US" dirty="0" err="1"/>
              <a:t>영상파일로</a:t>
            </a:r>
            <a:r>
              <a:rPr lang="ko-KR" altLang="en-US" dirty="0"/>
              <a:t> 저장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3174" y="697307"/>
            <a:ext cx="8569306" cy="5017693"/>
          </a:xfrm>
        </p:spPr>
        <p:txBody>
          <a:bodyPr/>
          <a:lstStyle/>
          <a:p>
            <a:r>
              <a:rPr lang="en-US" altLang="ko-KR" dirty="0"/>
              <a:t>cv2.imwrite() </a:t>
            </a:r>
            <a:r>
              <a:rPr lang="ko-KR" altLang="en-US" dirty="0" smtClean="0"/>
              <a:t>함수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행렬을 </a:t>
            </a:r>
            <a:r>
              <a:rPr lang="ko-KR" altLang="en-US" dirty="0" err="1" smtClean="0"/>
              <a:t>영상파일로</a:t>
            </a:r>
            <a:r>
              <a:rPr lang="ko-KR" altLang="en-US" dirty="0" smtClean="0"/>
              <a:t> 저장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확장자에</a:t>
            </a:r>
            <a:r>
              <a:rPr lang="ko-KR" altLang="en-US" dirty="0" smtClean="0"/>
              <a:t> </a:t>
            </a:r>
            <a:r>
              <a:rPr lang="ko-KR" altLang="en-US" dirty="0"/>
              <a:t>따라서 </a:t>
            </a:r>
            <a:r>
              <a:rPr lang="en-US" altLang="ko-KR" dirty="0"/>
              <a:t>JPG, BMP, PNG, TIF, PPM </a:t>
            </a:r>
            <a:r>
              <a:rPr lang="ko-KR" altLang="en-US" dirty="0"/>
              <a:t>등의 </a:t>
            </a:r>
            <a:r>
              <a:rPr lang="ko-KR" altLang="en-US" dirty="0" err="1"/>
              <a:t>영상파일</a:t>
            </a:r>
            <a:r>
              <a:rPr lang="ko-KR" altLang="en-US" dirty="0"/>
              <a:t> </a:t>
            </a:r>
            <a:r>
              <a:rPr lang="ko-KR" altLang="en-US" dirty="0" smtClean="0"/>
              <a:t>포맷 저장 가증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2281436"/>
            <a:ext cx="6943725" cy="215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453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4.4.2 </a:t>
            </a:r>
            <a:r>
              <a:rPr lang="ko-KR" altLang="en-US" dirty="0"/>
              <a:t>행렬을 </a:t>
            </a:r>
            <a:r>
              <a:rPr lang="ko-KR" altLang="en-US" dirty="0" err="1"/>
              <a:t>영상파일로</a:t>
            </a:r>
            <a:r>
              <a:rPr lang="ko-KR" altLang="en-US" dirty="0"/>
              <a:t> 저장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913284"/>
            <a:ext cx="6924675" cy="413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891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4.4.2 </a:t>
            </a:r>
            <a:r>
              <a:rPr lang="ko-KR" altLang="en-US" dirty="0"/>
              <a:t>행렬을 </a:t>
            </a:r>
            <a:r>
              <a:rPr lang="ko-KR" altLang="en-US" dirty="0" err="1"/>
              <a:t>영상파일로</a:t>
            </a:r>
            <a:r>
              <a:rPr lang="ko-KR" altLang="en-US" dirty="0"/>
              <a:t> 저장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실행결과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174" y="985292"/>
            <a:ext cx="8620413" cy="3384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81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4.1 </a:t>
            </a:r>
            <a:r>
              <a:rPr lang="ko-KR" altLang="en-US" dirty="0" smtClean="0"/>
              <a:t>윈도우 제어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632" y="481236"/>
            <a:ext cx="5659896" cy="3920206"/>
          </a:xfrm>
          <a:prstGeom prst="rect">
            <a:avLst/>
          </a:prstGeom>
        </p:spPr>
      </p:pic>
      <p:sp>
        <p:nvSpPr>
          <p:cNvPr id="5" name="모서리가 둥근 사각형 설명선 4"/>
          <p:cNvSpPr/>
          <p:nvPr/>
        </p:nvSpPr>
        <p:spPr>
          <a:xfrm>
            <a:off x="60587" y="178970"/>
            <a:ext cx="1533994" cy="381348"/>
          </a:xfrm>
          <a:prstGeom prst="wedgeRoundRectCallout">
            <a:avLst>
              <a:gd name="adj1" fmla="val 28077"/>
              <a:gd name="adj2" fmla="val 163946"/>
              <a:gd name="adj3" fmla="val 16667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 err="1" smtClean="0"/>
              <a:t>라이브리리</a:t>
            </a:r>
            <a:r>
              <a:rPr lang="ko-KR" altLang="en-US" sz="1200" dirty="0" smtClean="0"/>
              <a:t> </a:t>
            </a:r>
            <a:r>
              <a:rPr lang="ko-KR" altLang="en-US" sz="1200" dirty="0" err="1" smtClean="0"/>
              <a:t>임포트</a:t>
            </a:r>
            <a:endParaRPr lang="ko-KR" altLang="en-US" sz="1200" dirty="0"/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3177460" y="782628"/>
            <a:ext cx="1394540" cy="346680"/>
          </a:xfrm>
          <a:prstGeom prst="wedgeRoundRectCallout">
            <a:avLst>
              <a:gd name="adj1" fmla="val -86785"/>
              <a:gd name="adj2" fmla="val 162409"/>
              <a:gd name="adj3" fmla="val 16667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0 </a:t>
            </a:r>
            <a:r>
              <a:rPr lang="ko-KR" altLang="en-US" sz="1200" dirty="0" smtClean="0"/>
              <a:t>원소 행렬 생성</a:t>
            </a:r>
            <a:endParaRPr lang="ko-KR" altLang="en-US" sz="1200" dirty="0"/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83853" y="1684938"/>
            <a:ext cx="1152513" cy="675580"/>
          </a:xfrm>
          <a:prstGeom prst="wedgeRoundRectCallout">
            <a:avLst>
              <a:gd name="adj1" fmla="val 95348"/>
              <a:gd name="adj2" fmla="val -44977"/>
              <a:gd name="adj3" fmla="val 16667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슬라이스 연산자로 </a:t>
            </a:r>
            <a:r>
              <a:rPr lang="ko-KR" altLang="en-US" sz="1200" dirty="0" err="1" smtClean="0"/>
              <a:t>행렬원소값</a:t>
            </a:r>
            <a:r>
              <a:rPr lang="ko-KR" altLang="en-US" sz="1200" dirty="0" smtClean="0"/>
              <a:t> 지정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446205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9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심화 예제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16</a:t>
            </a:r>
            <a:r>
              <a:rPr lang="ko-KR" altLang="en-US" dirty="0"/>
              <a:t>비트 영상이나 </a:t>
            </a:r>
            <a:r>
              <a:rPr lang="en-US" altLang="ko-KR" dirty="0"/>
              <a:t>32</a:t>
            </a:r>
            <a:r>
              <a:rPr lang="ko-KR" altLang="en-US" dirty="0" smtClean="0"/>
              <a:t>비트 행렬 저장</a:t>
            </a:r>
            <a:endParaRPr lang="ko-KR" altLang="en-US" dirty="0"/>
          </a:p>
        </p:txBody>
      </p:sp>
      <p:grpSp>
        <p:nvGrpSpPr>
          <p:cNvPr id="6" name="그룹 5"/>
          <p:cNvGrpSpPr/>
          <p:nvPr/>
        </p:nvGrpSpPr>
        <p:grpSpPr>
          <a:xfrm>
            <a:off x="251520" y="913284"/>
            <a:ext cx="6241404" cy="4828663"/>
            <a:chOff x="638365" y="1136098"/>
            <a:chExt cx="6303818" cy="4925719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8365" y="1136098"/>
              <a:ext cx="6303818" cy="1575955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8752" y="2641476"/>
              <a:ext cx="6208568" cy="34203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30716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심화 예제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613213"/>
            <a:ext cx="4313802" cy="5124607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3636" y="3132126"/>
            <a:ext cx="2704733" cy="2236916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4698" y="848041"/>
            <a:ext cx="2704733" cy="2236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94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4.5 </a:t>
            </a:r>
            <a:r>
              <a:rPr lang="ko-KR" altLang="en-US" dirty="0"/>
              <a:t>비디오 처리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동영상 파일 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초당</a:t>
            </a:r>
            <a:r>
              <a:rPr lang="en-US" altLang="ko-KR" dirty="0" smtClean="0"/>
              <a:t> 30</a:t>
            </a:r>
            <a:r>
              <a:rPr lang="ko-KR" altLang="en-US" dirty="0" smtClean="0"/>
              <a:t>프레임 저장</a:t>
            </a:r>
            <a:r>
              <a:rPr lang="en-US" altLang="ko-KR" dirty="0" smtClean="0"/>
              <a:t>, </a:t>
            </a:r>
            <a:r>
              <a:rPr lang="ko-KR" altLang="en-US" dirty="0" smtClean="0"/>
              <a:t>압출 필요 </a:t>
            </a:r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ko-KR" altLang="en-US" dirty="0" smtClean="0">
                <a:sym typeface="Wingdings" panose="05000000000000000000" pitchFamily="2" charset="2"/>
              </a:rPr>
              <a:t>압축 </a:t>
            </a:r>
            <a:r>
              <a:rPr lang="ko-KR" altLang="en-US" dirty="0" err="1" smtClean="0">
                <a:sym typeface="Wingdings" panose="05000000000000000000" pitchFamily="2" charset="2"/>
              </a:rPr>
              <a:t>코덱</a:t>
            </a:r>
            <a:r>
              <a:rPr lang="en-US" altLang="ko-KR" dirty="0" smtClean="0">
                <a:sym typeface="Wingdings" panose="05000000000000000000" pitchFamily="2" charset="2"/>
              </a:rPr>
              <a:t>(codec)</a:t>
            </a:r>
            <a:r>
              <a:rPr lang="ko-KR" altLang="en-US" dirty="0" smtClean="0">
                <a:sym typeface="Wingdings" panose="05000000000000000000" pitchFamily="2" charset="2"/>
              </a:rPr>
              <a:t> 사용함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en-US" altLang="ko-KR" dirty="0" err="1"/>
              <a:t>OpenCV</a:t>
            </a:r>
            <a:r>
              <a:rPr lang="ko-KR" altLang="en-US" dirty="0"/>
              <a:t>는 동영상을 처리할 수 있는 </a:t>
            </a:r>
            <a:r>
              <a:rPr lang="ko-KR" altLang="en-US" dirty="0" smtClean="0"/>
              <a:t>클래스 제공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b="42170"/>
          <a:stretch/>
        </p:blipFill>
        <p:spPr>
          <a:xfrm>
            <a:off x="323528" y="1777380"/>
            <a:ext cx="6277841" cy="36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262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4.5 </a:t>
            </a:r>
            <a:r>
              <a:rPr lang="ko-KR" altLang="en-US" dirty="0"/>
              <a:t>비디오 처리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t="56789"/>
          <a:stretch/>
        </p:blipFill>
        <p:spPr>
          <a:xfrm>
            <a:off x="231224" y="827824"/>
            <a:ext cx="6340619" cy="271719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483" y="3443518"/>
            <a:ext cx="6384347" cy="1574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053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4.5 </a:t>
            </a:r>
            <a:r>
              <a:rPr lang="ko-KR" altLang="en-US" dirty="0"/>
              <a:t>비디오 처리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837057"/>
            <a:ext cx="6753225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912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4.5 </a:t>
            </a:r>
            <a:r>
              <a:rPr lang="ko-KR" altLang="en-US" dirty="0"/>
              <a:t>비디오 처리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512" y="553244"/>
            <a:ext cx="6147250" cy="201259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676" y="2496426"/>
            <a:ext cx="6105144" cy="3132570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5724128" y="1336040"/>
            <a:ext cx="3555269" cy="2671420"/>
            <a:chOff x="5887240" y="1336040"/>
            <a:chExt cx="3555269" cy="2671420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40152" y="1662504"/>
              <a:ext cx="3373264" cy="2344956"/>
            </a:xfrm>
            <a:prstGeom prst="rect">
              <a:avLst/>
            </a:prstGeom>
          </p:spPr>
        </p:pic>
        <p:sp>
          <p:nvSpPr>
            <p:cNvPr id="7" name="직사각형 6"/>
            <p:cNvSpPr/>
            <p:nvPr/>
          </p:nvSpPr>
          <p:spPr>
            <a:xfrm>
              <a:off x="5887240" y="1336040"/>
              <a:ext cx="355526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b="1" dirty="0"/>
                <a:t>https://www.fourcc.org/codecs.php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32754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4.5 </a:t>
            </a:r>
            <a:r>
              <a:rPr lang="ko-KR" altLang="en-US" dirty="0"/>
              <a:t>비디오 처리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219" y="352187"/>
            <a:ext cx="4915597" cy="148934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rcRect r="5932"/>
          <a:stretch/>
        </p:blipFill>
        <p:spPr>
          <a:xfrm>
            <a:off x="300296" y="1705372"/>
            <a:ext cx="4870824" cy="4120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116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4.5.1 </a:t>
            </a:r>
            <a:r>
              <a:rPr lang="ko-KR" altLang="en-US" dirty="0"/>
              <a:t>카메라에서 프레임 읽기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35496" y="459573"/>
            <a:ext cx="6293012" cy="4774191"/>
            <a:chOff x="1102499" y="1566862"/>
            <a:chExt cx="6922313" cy="5251610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19187" y="1566862"/>
              <a:ext cx="6905625" cy="2581275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4"/>
            <a:srcRect b="49517"/>
            <a:stretch/>
          </p:blipFill>
          <p:spPr>
            <a:xfrm>
              <a:off x="1102499" y="4072796"/>
              <a:ext cx="6867525" cy="2745676"/>
            </a:xfrm>
            <a:prstGeom prst="rect">
              <a:avLst/>
            </a:prstGeom>
          </p:spPr>
        </p:pic>
      </p:grpSp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31325" y="3479396"/>
            <a:ext cx="4819103" cy="1012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160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4.5.1 </a:t>
            </a:r>
            <a:r>
              <a:rPr lang="ko-KR" altLang="en-US" dirty="0"/>
              <a:t>카메라에서 프레임 읽기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t="23830"/>
          <a:stretch/>
        </p:blipFill>
        <p:spPr>
          <a:xfrm>
            <a:off x="251520" y="625252"/>
            <a:ext cx="6243205" cy="3766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118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4.5.1 </a:t>
            </a:r>
            <a:r>
              <a:rPr lang="ko-KR" altLang="en-US" dirty="0"/>
              <a:t>카메라에서 프레임 읽기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실행결과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1057300"/>
            <a:ext cx="4751765" cy="119509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600" y="2315197"/>
            <a:ext cx="3931227" cy="3134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125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536" y="37187"/>
            <a:ext cx="8569306" cy="600000"/>
          </a:xfrm>
        </p:spPr>
        <p:txBody>
          <a:bodyPr>
            <a:normAutofit/>
          </a:bodyPr>
          <a:lstStyle/>
          <a:p>
            <a:r>
              <a:rPr lang="en-US" altLang="ko-KR" dirty="0"/>
              <a:t>4.1 </a:t>
            </a:r>
            <a:r>
              <a:rPr lang="ko-KR" altLang="en-US" dirty="0"/>
              <a:t>윈도우 제어</a:t>
            </a:r>
          </a:p>
        </p:txBody>
      </p:sp>
      <p:sp>
        <p:nvSpPr>
          <p:cNvPr id="27" name="모서리가 둥근 사각형 설명선 26"/>
          <p:cNvSpPr/>
          <p:nvPr/>
        </p:nvSpPr>
        <p:spPr>
          <a:xfrm>
            <a:off x="179512" y="422588"/>
            <a:ext cx="591422" cy="346680"/>
          </a:xfrm>
          <a:prstGeom prst="wedgeRoundRectCallout">
            <a:avLst>
              <a:gd name="adj1" fmla="val 114390"/>
              <a:gd name="adj2" fmla="val 157184"/>
              <a:gd name="adj3" fmla="val 16667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원점</a:t>
            </a:r>
            <a:endParaRPr lang="ko-KR" altLang="en-US" sz="1100" dirty="0"/>
          </a:p>
        </p:txBody>
      </p:sp>
      <p:grpSp>
        <p:nvGrpSpPr>
          <p:cNvPr id="49" name="그룹 48"/>
          <p:cNvGrpSpPr/>
          <p:nvPr/>
        </p:nvGrpSpPr>
        <p:grpSpPr>
          <a:xfrm>
            <a:off x="474476" y="475352"/>
            <a:ext cx="9495198" cy="5406484"/>
            <a:chOff x="474476" y="242064"/>
            <a:chExt cx="9495198" cy="5406484"/>
          </a:xfrm>
        </p:grpSpPr>
        <p:pic>
          <p:nvPicPr>
            <p:cNvPr id="28" name="그림 2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87624" y="952723"/>
              <a:ext cx="8782050" cy="4695825"/>
            </a:xfrm>
            <a:prstGeom prst="rect">
              <a:avLst/>
            </a:prstGeom>
          </p:spPr>
        </p:pic>
        <p:cxnSp>
          <p:nvCxnSpPr>
            <p:cNvPr id="29" name="직선 연결선 28"/>
            <p:cNvCxnSpPr/>
            <p:nvPr/>
          </p:nvCxnSpPr>
          <p:spPr>
            <a:xfrm>
              <a:off x="789302" y="940928"/>
              <a:ext cx="398322" cy="0"/>
            </a:xfrm>
            <a:prstGeom prst="line">
              <a:avLst/>
            </a:prstGeom>
            <a:ln w="12700">
              <a:solidFill>
                <a:schemeClr val="accent6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/>
            <p:cNvCxnSpPr/>
            <p:nvPr/>
          </p:nvCxnSpPr>
          <p:spPr>
            <a:xfrm>
              <a:off x="985259" y="975393"/>
              <a:ext cx="24" cy="425713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  <a:headEnd type="triangle" w="sm" len="med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1" name="직사각형 30"/>
                <p:cNvSpPr/>
                <p:nvPr/>
              </p:nvSpPr>
              <p:spPr>
                <a:xfrm>
                  <a:off x="523847" y="2204864"/>
                  <a:ext cx="375745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altLang="ko-KR" sz="1600" b="0" i="1" smtClean="0">
                          <a:latin typeface="Cambria Math"/>
                        </a:rPr>
                        <m:t>𝑦</m:t>
                      </m:r>
                    </m:oMath>
                  </a14:m>
                  <a:r>
                    <a:rPr lang="en-US" altLang="ko-KR" sz="1600" dirty="0" smtClean="0"/>
                    <a:t> </a:t>
                  </a:r>
                  <a:endParaRPr lang="ko-KR" altLang="en-US" sz="1600" dirty="0"/>
                </a:p>
              </p:txBody>
            </p:sp>
          </mc:Choice>
          <mc:Fallback>
            <p:sp>
              <p:nvSpPr>
                <p:cNvPr id="31" name="직사각형 3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3847" y="2204864"/>
                  <a:ext cx="375745" cy="338554"/>
                </a:xfrm>
                <a:prstGeom prst="rect">
                  <a:avLst/>
                </a:prstGeom>
                <a:blipFill>
                  <a:blip r:embed="rId4"/>
                  <a:stretch>
                    <a:fillRect b="-5455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2" name="직선 연결선 31"/>
            <p:cNvCxnSpPr/>
            <p:nvPr/>
          </p:nvCxnSpPr>
          <p:spPr>
            <a:xfrm>
              <a:off x="786360" y="2385028"/>
              <a:ext cx="2055837" cy="0"/>
            </a:xfrm>
            <a:prstGeom prst="line">
              <a:avLst/>
            </a:prstGeom>
            <a:ln w="12700">
              <a:solidFill>
                <a:schemeClr val="accent6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직사각형 32"/>
            <p:cNvSpPr/>
            <p:nvPr/>
          </p:nvSpPr>
          <p:spPr>
            <a:xfrm>
              <a:off x="638084" y="1772816"/>
              <a:ext cx="54534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400" dirty="0" smtClean="0"/>
                <a:t>150 </a:t>
              </a:r>
              <a:endParaRPr lang="ko-KR" altLang="en-US" sz="1400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4" name="직사각형 33"/>
                <p:cNvSpPr/>
                <p:nvPr/>
              </p:nvSpPr>
              <p:spPr>
                <a:xfrm>
                  <a:off x="5058943" y="242064"/>
                  <a:ext cx="44916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latin typeface="Cambria Math"/>
                          </a:rPr>
                          <m:t>𝑥</m:t>
                        </m:r>
                        <m:r>
                          <a:rPr lang="en-US" altLang="ko-KR" b="0" i="1" smtClean="0">
                            <a:latin typeface="Cambria Math"/>
                          </a:rPr>
                          <m:t>′</m:t>
                        </m:r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>
            <p:sp>
              <p:nvSpPr>
                <p:cNvPr id="34" name="직사각형 3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58943" y="242064"/>
                  <a:ext cx="449161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5" name="직선 연결선 34"/>
            <p:cNvCxnSpPr/>
            <p:nvPr/>
          </p:nvCxnSpPr>
          <p:spPr>
            <a:xfrm>
              <a:off x="1182988" y="417811"/>
              <a:ext cx="0" cy="490909"/>
            </a:xfrm>
            <a:prstGeom prst="line">
              <a:avLst/>
            </a:prstGeom>
            <a:ln w="12700">
              <a:solidFill>
                <a:schemeClr val="accent6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/>
            <p:cNvCxnSpPr/>
            <p:nvPr/>
          </p:nvCxnSpPr>
          <p:spPr>
            <a:xfrm>
              <a:off x="1212531" y="620688"/>
              <a:ext cx="1487261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  <a:headEnd type="triangle" w="sm" len="med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/>
            <p:cNvCxnSpPr/>
            <p:nvPr/>
          </p:nvCxnSpPr>
          <p:spPr>
            <a:xfrm>
              <a:off x="5066992" y="430631"/>
              <a:ext cx="0" cy="2127273"/>
            </a:xfrm>
            <a:prstGeom prst="line">
              <a:avLst/>
            </a:prstGeom>
            <a:ln w="12700">
              <a:solidFill>
                <a:schemeClr val="accent6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/>
            <p:cNvCxnSpPr/>
            <p:nvPr/>
          </p:nvCxnSpPr>
          <p:spPr>
            <a:xfrm>
              <a:off x="2699792" y="418558"/>
              <a:ext cx="0" cy="2387034"/>
            </a:xfrm>
            <a:prstGeom prst="line">
              <a:avLst/>
            </a:prstGeom>
            <a:ln w="12700">
              <a:solidFill>
                <a:schemeClr val="accent6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/>
            <p:cNvCxnSpPr/>
            <p:nvPr/>
          </p:nvCxnSpPr>
          <p:spPr>
            <a:xfrm>
              <a:off x="1207343" y="764704"/>
              <a:ext cx="3843537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  <a:headEnd type="triangle" w="sm" len="med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직사각형 39"/>
            <p:cNvSpPr/>
            <p:nvPr/>
          </p:nvSpPr>
          <p:spPr>
            <a:xfrm>
              <a:off x="1763688" y="282134"/>
              <a:ext cx="54534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400" dirty="0" smtClean="0"/>
                <a:t>150 </a:t>
              </a:r>
              <a:endParaRPr lang="ko-KR" altLang="en-US" sz="1400" dirty="0"/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3491880" y="456927"/>
              <a:ext cx="54534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400" dirty="0" smtClean="0"/>
                <a:t>400 </a:t>
              </a:r>
              <a:endParaRPr lang="ko-KR" altLang="en-US" sz="1400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2" name="직사각형 41"/>
                <p:cNvSpPr/>
                <p:nvPr/>
              </p:nvSpPr>
              <p:spPr>
                <a:xfrm>
                  <a:off x="2662992" y="242064"/>
                  <a:ext cx="39684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i="1">
                            <a:latin typeface="Cambria Math"/>
                          </a:rPr>
                          <m:t>𝑥</m:t>
                        </m:r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>
            <p:sp>
              <p:nvSpPr>
                <p:cNvPr id="42" name="직사각형 4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62992" y="242064"/>
                  <a:ext cx="396840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3" name="모서리가 둥근 사각형 설명선 42"/>
            <p:cNvSpPr/>
            <p:nvPr/>
          </p:nvSpPr>
          <p:spPr>
            <a:xfrm>
              <a:off x="6948264" y="4149080"/>
              <a:ext cx="927495" cy="404694"/>
            </a:xfrm>
            <a:prstGeom prst="wedgeRoundRectCallout">
              <a:avLst>
                <a:gd name="adj1" fmla="val -139425"/>
                <a:gd name="adj2" fmla="val -52252"/>
                <a:gd name="adj3" fmla="val 16667"/>
              </a:avLst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lIns="36000" rIns="36000" rtlCol="0" anchor="ctr"/>
            <a:lstStyle/>
            <a:p>
              <a:pPr algn="ctr" fontAlgn="base"/>
              <a:r>
                <a:rPr lang="ko-KR" altLang="en-US" sz="12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콘솔창</a:t>
              </a:r>
              <a:endPara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4" name="모서리가 둥근 사각형 설명선 43"/>
            <p:cNvSpPr/>
            <p:nvPr/>
          </p:nvSpPr>
          <p:spPr>
            <a:xfrm>
              <a:off x="6948264" y="4149080"/>
              <a:ext cx="927495" cy="404694"/>
            </a:xfrm>
            <a:prstGeom prst="wedgeRoundRectCallout">
              <a:avLst>
                <a:gd name="adj1" fmla="val 8230"/>
                <a:gd name="adj2" fmla="val -353145"/>
                <a:gd name="adj3" fmla="val 16667"/>
              </a:avLst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lIns="36000" rIns="36000" rtlCol="0" anchor="ctr"/>
            <a:lstStyle/>
            <a:p>
              <a:pPr algn="ctr" fontAlgn="base"/>
              <a:r>
                <a:rPr lang="ko-KR" altLang="en-US" sz="12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윈도우</a:t>
              </a:r>
              <a:endPara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45" name="직선 연결선 44"/>
            <p:cNvCxnSpPr/>
            <p:nvPr/>
          </p:nvCxnSpPr>
          <p:spPr>
            <a:xfrm>
              <a:off x="769658" y="1430994"/>
              <a:ext cx="4234916" cy="0"/>
            </a:xfrm>
            <a:prstGeom prst="line">
              <a:avLst/>
            </a:prstGeom>
            <a:ln w="12700">
              <a:solidFill>
                <a:schemeClr val="accent6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/>
            <p:cNvCxnSpPr/>
            <p:nvPr/>
          </p:nvCxnSpPr>
          <p:spPr>
            <a:xfrm>
              <a:off x="1088697" y="953833"/>
              <a:ext cx="24" cy="1440719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  <a:headEnd type="triangle" w="sm" len="med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직사각형 46"/>
            <p:cNvSpPr/>
            <p:nvPr/>
          </p:nvSpPr>
          <p:spPr>
            <a:xfrm>
              <a:off x="675049" y="1050921"/>
              <a:ext cx="368559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400" dirty="0" smtClean="0"/>
                <a:t>50 </a:t>
              </a:r>
              <a:endParaRPr lang="ko-KR" altLang="en-US" sz="1400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8" name="직사각형 47"/>
                <p:cNvSpPr/>
                <p:nvPr/>
              </p:nvSpPr>
              <p:spPr>
                <a:xfrm>
                  <a:off x="474476" y="1268760"/>
                  <a:ext cx="425116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600" i="1">
                            <a:latin typeface="Cambria Math"/>
                          </a:rPr>
                          <m:t>𝑦</m:t>
                        </m:r>
                        <m:r>
                          <a:rPr lang="en-US" altLang="ko-KR" sz="1600" i="1">
                            <a:latin typeface="Cambria Math"/>
                          </a:rPr>
                          <m:t>′</m:t>
                        </m:r>
                      </m:oMath>
                    </m:oMathPara>
                  </a14:m>
                  <a:endParaRPr lang="ko-KR" altLang="en-US" sz="1600" dirty="0"/>
                </a:p>
              </p:txBody>
            </p:sp>
          </mc:Choice>
          <mc:Fallback>
            <p:sp>
              <p:nvSpPr>
                <p:cNvPr id="48" name="직사각형 4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4476" y="1268760"/>
                  <a:ext cx="425116" cy="338554"/>
                </a:xfrm>
                <a:prstGeom prst="rect">
                  <a:avLst/>
                </a:prstGeom>
                <a:blipFill>
                  <a:blip r:embed="rId7"/>
                  <a:stretch>
                    <a:fillRect b="-125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09473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4.5.2 </a:t>
            </a:r>
            <a:r>
              <a:rPr lang="ko-KR" altLang="en-US" dirty="0"/>
              <a:t>카메라 속성 설정하기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b="16234"/>
          <a:stretch/>
        </p:blipFill>
        <p:spPr>
          <a:xfrm>
            <a:off x="301988" y="481236"/>
            <a:ext cx="5715000" cy="5314763"/>
          </a:xfrm>
          <a:prstGeom prst="rect">
            <a:avLst/>
          </a:prstGeom>
        </p:spPr>
      </p:pic>
      <p:sp>
        <p:nvSpPr>
          <p:cNvPr id="7" name="모서리가 둥근 사각형 설명선 6"/>
          <p:cNvSpPr/>
          <p:nvPr/>
        </p:nvSpPr>
        <p:spPr>
          <a:xfrm>
            <a:off x="3851920" y="506818"/>
            <a:ext cx="2138638" cy="334458"/>
          </a:xfrm>
          <a:prstGeom prst="wedgeRoundRectCallout">
            <a:avLst>
              <a:gd name="adj1" fmla="val -90465"/>
              <a:gd name="adj2" fmla="val 142571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 fontAlgn="base"/>
            <a:r>
              <a:rPr lang="ko-KR" altLang="en-US" sz="12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저자 생성 모듈의 함수 </a:t>
            </a:r>
            <a:r>
              <a:rPr lang="ko-KR" altLang="en-US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임포트</a:t>
            </a:r>
            <a:endParaRPr lang="en-US" altLang="ko-KR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4860032" y="1849388"/>
            <a:ext cx="997690" cy="334458"/>
          </a:xfrm>
          <a:prstGeom prst="wedgeRoundRectCallout">
            <a:avLst>
              <a:gd name="adj1" fmla="val -305303"/>
              <a:gd name="adj2" fmla="val -73699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 fontAlgn="base"/>
            <a:r>
              <a:rPr lang="ko-KR" altLang="en-US" sz="12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전역변수</a:t>
            </a:r>
            <a:endParaRPr lang="en-US" altLang="ko-KR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8125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4.5.2 </a:t>
            </a:r>
            <a:r>
              <a:rPr lang="ko-KR" altLang="en-US" dirty="0"/>
              <a:t>카메라 속성 설정하기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6" name="그룹 5"/>
          <p:cNvGrpSpPr/>
          <p:nvPr/>
        </p:nvGrpSpPr>
        <p:grpSpPr>
          <a:xfrm>
            <a:off x="328248" y="600075"/>
            <a:ext cx="6286500" cy="2987089"/>
            <a:chOff x="1114425" y="5521795"/>
            <a:chExt cx="6915150" cy="3285798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2"/>
            <a:srcRect t="84704"/>
            <a:stretch/>
          </p:blipFill>
          <p:spPr>
            <a:xfrm>
              <a:off x="1114425" y="5521795"/>
              <a:ext cx="6915150" cy="1174279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29264" y="6588268"/>
              <a:ext cx="6848475" cy="22193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19606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4.5.2 </a:t>
            </a:r>
            <a:r>
              <a:rPr lang="ko-KR" altLang="en-US" dirty="0"/>
              <a:t>카메라 속성 설정하기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실행결과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840" y="1430662"/>
            <a:ext cx="2520000" cy="286699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8144" y="1430662"/>
            <a:ext cx="2520000" cy="286699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4448" y="1430662"/>
            <a:ext cx="2520000" cy="2866998"/>
          </a:xfrm>
          <a:prstGeom prst="rect">
            <a:avLst/>
          </a:prstGeom>
        </p:spPr>
      </p:pic>
      <p:sp>
        <p:nvSpPr>
          <p:cNvPr id="10" name="모서리가 둥근 사각형 설명선 9"/>
          <p:cNvSpPr/>
          <p:nvPr/>
        </p:nvSpPr>
        <p:spPr>
          <a:xfrm>
            <a:off x="4190880" y="880180"/>
            <a:ext cx="1460718" cy="334458"/>
          </a:xfrm>
          <a:prstGeom prst="wedgeRoundRectCallout">
            <a:avLst>
              <a:gd name="adj1" fmla="val 1429"/>
              <a:gd name="adj2" fmla="val 281310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 fontAlgn="base"/>
            <a:r>
              <a:rPr lang="ko-KR" altLang="en-US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트랙바</a:t>
            </a:r>
            <a:r>
              <a:rPr lang="ko-KR" alt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변경</a:t>
            </a:r>
            <a:endParaRPr lang="en-US" altLang="ko-KR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모서리가 둥근 사각형 설명선 10"/>
          <p:cNvSpPr/>
          <p:nvPr/>
        </p:nvSpPr>
        <p:spPr>
          <a:xfrm>
            <a:off x="6423650" y="854598"/>
            <a:ext cx="1460718" cy="334458"/>
          </a:xfrm>
          <a:prstGeom prst="wedgeRoundRectCallout">
            <a:avLst>
              <a:gd name="adj1" fmla="val 74306"/>
              <a:gd name="adj2" fmla="val 183377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 fontAlgn="base"/>
            <a:r>
              <a:rPr lang="ko-KR" altLang="en-US" sz="12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트랙바</a:t>
            </a:r>
            <a:r>
              <a:rPr lang="ko-KR" alt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변경</a:t>
            </a:r>
            <a:endParaRPr lang="en-US" altLang="ko-KR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8294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4.5.3 </a:t>
            </a:r>
            <a:r>
              <a:rPr lang="ko-KR" altLang="en-US" dirty="0"/>
              <a:t>카메라 프레임을 동영상파일로 저장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카메라 영상 실시간 저장 방법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1151690"/>
            <a:ext cx="6260523" cy="4442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869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4.5.3 </a:t>
            </a:r>
            <a:r>
              <a:rPr lang="ko-KR" altLang="en-US" dirty="0"/>
              <a:t>카메라 프레임을 동영상파일로 저장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769268"/>
            <a:ext cx="6243205" cy="4260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57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4.5.3 </a:t>
            </a:r>
            <a:r>
              <a:rPr lang="ko-KR" altLang="en-US" dirty="0"/>
              <a:t>카메라 프레임을 동영상파일로 저장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실행결과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985292"/>
            <a:ext cx="5188298" cy="119509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346" y="2329654"/>
            <a:ext cx="5328394" cy="326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730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4.5.3 </a:t>
            </a:r>
            <a:r>
              <a:rPr lang="ko-KR" altLang="en-US" dirty="0"/>
              <a:t>카메라 프레임을 동영상파일로 저장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동영상 재생기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Potplayer</a:t>
            </a:r>
            <a:r>
              <a:rPr lang="en-US" altLang="ko-KR" dirty="0" smtClean="0"/>
              <a:t>)</a:t>
            </a:r>
            <a:r>
              <a:rPr lang="ko-KR" altLang="en-US" dirty="0" smtClean="0"/>
              <a:t>에서 동영상 정보 확인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1013215"/>
            <a:ext cx="6111458" cy="4143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815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4.5.4 </a:t>
            </a:r>
            <a:r>
              <a:rPr lang="ko-KR" altLang="en-US" dirty="0" err="1"/>
              <a:t>동영상파일</a:t>
            </a:r>
            <a:r>
              <a:rPr lang="ko-KR" altLang="en-US" dirty="0"/>
              <a:t> 읽기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동영상 파일 읽어 </a:t>
            </a:r>
            <a:r>
              <a:rPr lang="ko-KR" altLang="en-US" dirty="0" err="1" smtClean="0"/>
              <a:t>프레임별</a:t>
            </a:r>
            <a:r>
              <a:rPr lang="ko-KR" altLang="en-US" dirty="0" smtClean="0"/>
              <a:t> 영상처리 하기</a:t>
            </a:r>
            <a:endParaRPr lang="en-US" altLang="ko-KR" dirty="0" smtClean="0"/>
          </a:p>
          <a:p>
            <a:pPr lvl="1"/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984401"/>
            <a:ext cx="6338455" cy="180109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b="27736"/>
          <a:stretch/>
        </p:blipFill>
        <p:spPr>
          <a:xfrm>
            <a:off x="611560" y="3001516"/>
            <a:ext cx="6199909" cy="2553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220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4.5.4 </a:t>
            </a:r>
            <a:r>
              <a:rPr lang="ko-KR" altLang="en-US" dirty="0" err="1"/>
              <a:t>동영상파일</a:t>
            </a:r>
            <a:r>
              <a:rPr lang="ko-KR" altLang="en-US" dirty="0"/>
              <a:t> 읽기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6" name="그룹 5"/>
          <p:cNvGrpSpPr/>
          <p:nvPr/>
        </p:nvGrpSpPr>
        <p:grpSpPr>
          <a:xfrm>
            <a:off x="683568" y="841276"/>
            <a:ext cx="6279497" cy="3525648"/>
            <a:chOff x="753754" y="1058416"/>
            <a:chExt cx="6907447" cy="3878213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2"/>
            <a:srcRect t="75941"/>
            <a:stretch/>
          </p:blipFill>
          <p:spPr>
            <a:xfrm>
              <a:off x="753754" y="1058416"/>
              <a:ext cx="6819900" cy="934988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5576" y="1993404"/>
              <a:ext cx="6905625" cy="29432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74137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4.5.4 </a:t>
            </a:r>
            <a:r>
              <a:rPr lang="ko-KR" altLang="en-US" dirty="0" err="1"/>
              <a:t>동영상파일</a:t>
            </a:r>
            <a:r>
              <a:rPr lang="ko-KR" altLang="en-US" dirty="0"/>
              <a:t> 읽기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실행결과</a:t>
            </a:r>
            <a:endParaRPr lang="ko-KR" altLang="en-US" dirty="0"/>
          </a:p>
        </p:txBody>
      </p:sp>
      <p:pic>
        <p:nvPicPr>
          <p:cNvPr id="7172" name="_x667641472" descr="EMB00003b703cb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904" y="1044894"/>
            <a:ext cx="3663032" cy="2242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_x667642552" descr="EMB00003b703cb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952" y="1044313"/>
            <a:ext cx="3663032" cy="2245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_x667642696" descr="EMB00003b703cb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3337906"/>
            <a:ext cx="3663032" cy="2242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69" name="_x667641904" descr="EMB00003b703cb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7366" y="3348569"/>
            <a:ext cx="3663032" cy="2245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모서리가 둥근 사각형 설명선 8"/>
          <p:cNvSpPr/>
          <p:nvPr/>
        </p:nvSpPr>
        <p:spPr>
          <a:xfrm>
            <a:off x="4036162" y="506818"/>
            <a:ext cx="1327926" cy="334458"/>
          </a:xfrm>
          <a:prstGeom prst="wedgeRoundRectCallout">
            <a:avLst>
              <a:gd name="adj1" fmla="val 74739"/>
              <a:gd name="adj2" fmla="val 208676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 fontAlgn="base"/>
            <a:r>
              <a:rPr lang="en-US" altLang="ko-KR" sz="1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blue </a:t>
            </a:r>
            <a:r>
              <a:rPr lang="ko-KR" altLang="en-US" sz="1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채널에 더하기</a:t>
            </a:r>
            <a:endParaRPr lang="en-US" altLang="ko-KR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모서리가 둥근 사각형 설명선 9"/>
          <p:cNvSpPr/>
          <p:nvPr/>
        </p:nvSpPr>
        <p:spPr>
          <a:xfrm>
            <a:off x="7538" y="3553934"/>
            <a:ext cx="1327926" cy="405307"/>
          </a:xfrm>
          <a:prstGeom prst="wedgeRoundRectCallout">
            <a:avLst>
              <a:gd name="adj1" fmla="val 74739"/>
              <a:gd name="adj2" fmla="val 208676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 fontAlgn="base"/>
            <a:r>
              <a:rPr lang="en-US" altLang="ko-KR" sz="1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 </a:t>
            </a:r>
            <a:r>
              <a:rPr lang="ko-KR" altLang="en-US" sz="1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채널에 더하기</a:t>
            </a:r>
            <a:endParaRPr lang="en-US" altLang="ko-KR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모서리가 둥근 사각형 설명선 10"/>
          <p:cNvSpPr/>
          <p:nvPr/>
        </p:nvSpPr>
        <p:spPr>
          <a:xfrm>
            <a:off x="6830353" y="3752283"/>
            <a:ext cx="1327926" cy="303008"/>
          </a:xfrm>
          <a:prstGeom prst="wedgeRoundRectCallout">
            <a:avLst>
              <a:gd name="adj1" fmla="val -50646"/>
              <a:gd name="adj2" fmla="val 190660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 fontAlgn="base"/>
            <a:r>
              <a:rPr lang="en-US" altLang="ko-KR" sz="1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 </a:t>
            </a:r>
            <a:r>
              <a:rPr lang="ko-KR" altLang="en-US" sz="1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채널에 더하기</a:t>
            </a:r>
            <a:endParaRPr lang="en-US" altLang="ko-KR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2394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4.1 </a:t>
            </a:r>
            <a:r>
              <a:rPr lang="ko-KR" altLang="en-US" dirty="0"/>
              <a:t>윈도우 제어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1800" dirty="0"/>
              <a:t>WINDOW_AUTOSIZE </a:t>
            </a:r>
            <a:r>
              <a:rPr lang="en-US" altLang="ko-KR" sz="1800" dirty="0" smtClean="0"/>
              <a:t> vs. </a:t>
            </a:r>
            <a:r>
              <a:rPr lang="en-US" altLang="ko-KR" sz="1800" dirty="0"/>
              <a:t>WINDOW_NORMAL </a:t>
            </a:r>
            <a:endParaRPr lang="ko-KR" altLang="en-US" sz="1800" dirty="0"/>
          </a:p>
          <a:p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9458" y="961737"/>
            <a:ext cx="5738615" cy="3810000"/>
          </a:xfrm>
          <a:prstGeom prst="rect">
            <a:avLst/>
          </a:prstGeom>
        </p:spPr>
      </p:pic>
      <p:sp>
        <p:nvSpPr>
          <p:cNvPr id="5" name="모서리가 둥근 사각형 설명선 4"/>
          <p:cNvSpPr/>
          <p:nvPr/>
        </p:nvSpPr>
        <p:spPr>
          <a:xfrm>
            <a:off x="13670" y="1705372"/>
            <a:ext cx="1533994" cy="461431"/>
          </a:xfrm>
          <a:prstGeom prst="wedgeRoundRectCallout">
            <a:avLst>
              <a:gd name="adj1" fmla="val 79030"/>
              <a:gd name="adj2" fmla="val 73203"/>
              <a:gd name="adj3" fmla="val 16667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err="1" smtClean="0"/>
              <a:t>np.ndarray.fill</a:t>
            </a:r>
            <a:r>
              <a:rPr lang="en-US" altLang="ko-KR" sz="1200" dirty="0" smtClean="0"/>
              <a:t>() </a:t>
            </a:r>
            <a:r>
              <a:rPr lang="ko-KR" altLang="en-US" sz="1200" dirty="0" smtClean="0"/>
              <a:t>함수로 </a:t>
            </a:r>
            <a:r>
              <a:rPr lang="ko-KR" altLang="en-US" sz="1200" dirty="0" err="1" smtClean="0"/>
              <a:t>원소값</a:t>
            </a:r>
            <a:r>
              <a:rPr lang="ko-KR" altLang="en-US" sz="1200" dirty="0" smtClean="0"/>
              <a:t> 지정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437638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mtClean="0"/>
              <a:t>4.6 Matplotlib </a:t>
            </a:r>
            <a:r>
              <a:rPr lang="ko-KR" altLang="en-US" smtClean="0"/>
              <a:t>패키지 활용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 smtClean="0"/>
              <a:t>Matplotlib</a:t>
            </a:r>
            <a:r>
              <a:rPr lang="en-US" altLang="ko-KR" dirty="0" smtClean="0"/>
              <a:t> </a:t>
            </a:r>
            <a:r>
              <a:rPr lang="ko-KR" altLang="en-US" dirty="0" smtClean="0"/>
              <a:t>라이브러리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파이썬에서</a:t>
            </a:r>
            <a:r>
              <a:rPr lang="ko-KR" altLang="en-US" dirty="0" smtClean="0"/>
              <a:t> 데이터를 차트나 그래프로 그려주는 라이브러리</a:t>
            </a:r>
            <a:endParaRPr lang="en-US" altLang="ko-KR" dirty="0" smtClean="0"/>
          </a:p>
          <a:p>
            <a:r>
              <a:rPr lang="en-US" altLang="ko-KR" dirty="0" err="1" smtClean="0"/>
              <a:t>pyplot</a:t>
            </a:r>
            <a:r>
              <a:rPr lang="en-US" altLang="ko-KR" dirty="0" smtClean="0"/>
              <a:t> </a:t>
            </a:r>
            <a:r>
              <a:rPr lang="ko-KR" altLang="en-US" dirty="0" smtClean="0"/>
              <a:t>모듈</a:t>
            </a:r>
            <a:endParaRPr lang="en-US" altLang="ko-KR" dirty="0" smtClean="0"/>
          </a:p>
          <a:p>
            <a:pPr lvl="1"/>
            <a:r>
              <a:rPr lang="en-US" altLang="ko-KR" dirty="0" err="1"/>
              <a:t>Matplotlib</a:t>
            </a:r>
            <a:r>
              <a:rPr lang="en-US" altLang="ko-KR" dirty="0"/>
              <a:t> </a:t>
            </a:r>
            <a:r>
              <a:rPr lang="ko-KR" altLang="en-US" dirty="0" smtClean="0"/>
              <a:t>라이브러리의 하나의 모듈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매트랩의</a:t>
            </a:r>
            <a:r>
              <a:rPr lang="ko-KR" altLang="en-US" dirty="0" smtClean="0"/>
              <a:t> 수치해석 소프트웨어의 시각화 명령을 거의 그대로 </a:t>
            </a:r>
            <a:r>
              <a:rPr lang="ko-KR" altLang="en-US" dirty="0" err="1" smtClean="0"/>
              <a:t>사용가능한</a:t>
            </a:r>
            <a:r>
              <a:rPr lang="ko-KR" altLang="en-US" dirty="0" smtClean="0"/>
              <a:t> 명령어 집합 제공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주피터 노트북이나 구글의 </a:t>
            </a:r>
            <a:r>
              <a:rPr lang="en-US" altLang="ko-KR" dirty="0" err="1" smtClean="0"/>
              <a:t>Colab</a:t>
            </a:r>
            <a:r>
              <a:rPr lang="en-US" altLang="ko-KR" dirty="0" smtClean="0"/>
              <a:t> </a:t>
            </a:r>
            <a:r>
              <a:rPr lang="ko-KR" altLang="en-US" dirty="0" smtClean="0"/>
              <a:t>에서 간단히 결과 확인할 때</a:t>
            </a:r>
            <a:endParaRPr lang="en-US" altLang="ko-KR" dirty="0" smtClean="0"/>
          </a:p>
          <a:p>
            <a:pPr lvl="2"/>
            <a:r>
              <a:rPr lang="en-US" altLang="ko-KR" dirty="0" err="1" smtClean="0"/>
              <a:t>OpenCV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cv2.imshow() </a:t>
            </a:r>
            <a:r>
              <a:rPr lang="ko-KR" altLang="en-US" dirty="0" smtClean="0"/>
              <a:t>함수를 사용하지 않고 </a:t>
            </a:r>
            <a:r>
              <a:rPr lang="en-US" altLang="ko-KR" dirty="0" err="1" smtClean="0"/>
              <a:t>Matplotlib</a:t>
            </a:r>
            <a:r>
              <a:rPr lang="en-US" altLang="ko-KR" dirty="0" smtClean="0"/>
              <a:t> </a:t>
            </a:r>
            <a:r>
              <a:rPr lang="ko-KR" altLang="en-US" dirty="0" smtClean="0"/>
              <a:t>패키지를 사용하는 것이 편리</a:t>
            </a:r>
            <a:endParaRPr lang="en-US" altLang="ko-KR" dirty="0" smtClean="0"/>
          </a:p>
          <a:p>
            <a:r>
              <a:rPr lang="ko-KR" altLang="en-US" dirty="0" smtClean="0"/>
              <a:t>함수 설명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rcRect b="76884"/>
          <a:stretch/>
        </p:blipFill>
        <p:spPr>
          <a:xfrm>
            <a:off x="755575" y="3505572"/>
            <a:ext cx="6065221" cy="1512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511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4.6 </a:t>
            </a:r>
            <a:r>
              <a:rPr lang="en-US" altLang="ko-KR" dirty="0" err="1"/>
              <a:t>Matplotlib</a:t>
            </a:r>
            <a:r>
              <a:rPr lang="en-US" altLang="ko-KR" dirty="0"/>
              <a:t> </a:t>
            </a:r>
            <a:r>
              <a:rPr lang="ko-KR" altLang="en-US" dirty="0"/>
              <a:t>패키지 활용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t="21189"/>
          <a:stretch/>
        </p:blipFill>
        <p:spPr>
          <a:xfrm>
            <a:off x="439173" y="553244"/>
            <a:ext cx="5933027" cy="5043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979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4.6 </a:t>
            </a:r>
            <a:r>
              <a:rPr lang="en-US" altLang="ko-KR" dirty="0" err="1"/>
              <a:t>Matplotlib</a:t>
            </a:r>
            <a:r>
              <a:rPr lang="en-US" altLang="ko-KR" dirty="0"/>
              <a:t> </a:t>
            </a:r>
            <a:r>
              <a:rPr lang="ko-KR" altLang="en-US" dirty="0"/>
              <a:t>패키지 활용</a:t>
            </a:r>
          </a:p>
        </p:txBody>
      </p:sp>
      <p:sp>
        <p:nvSpPr>
          <p:cNvPr id="8" name="내용 개체 틀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9" name="그룹 8"/>
          <p:cNvGrpSpPr/>
          <p:nvPr/>
        </p:nvGrpSpPr>
        <p:grpSpPr>
          <a:xfrm>
            <a:off x="522353" y="704461"/>
            <a:ext cx="5928996" cy="4817335"/>
            <a:chOff x="522353" y="625252"/>
            <a:chExt cx="5928996" cy="4817335"/>
          </a:xfrm>
        </p:grpSpPr>
        <p:grpSp>
          <p:nvGrpSpPr>
            <p:cNvPr id="6" name="그룹 5"/>
            <p:cNvGrpSpPr/>
            <p:nvPr/>
          </p:nvGrpSpPr>
          <p:grpSpPr>
            <a:xfrm>
              <a:off x="539552" y="625252"/>
              <a:ext cx="5911797" cy="3460194"/>
              <a:chOff x="539552" y="625252"/>
              <a:chExt cx="7153275" cy="4186834"/>
            </a:xfrm>
          </p:grpSpPr>
          <p:pic>
            <p:nvPicPr>
              <p:cNvPr id="4" name="그림 3"/>
              <p:cNvPicPr>
                <a:picLocks noChangeAspect="1"/>
              </p:cNvPicPr>
              <p:nvPr/>
            </p:nvPicPr>
            <p:blipFill rotWithShape="1">
              <a:blip r:embed="rId2"/>
              <a:srcRect t="85387"/>
              <a:stretch/>
            </p:blipFill>
            <p:spPr>
              <a:xfrm>
                <a:off x="568277" y="625252"/>
                <a:ext cx="6848475" cy="654199"/>
              </a:xfrm>
              <a:prstGeom prst="rect">
                <a:avLst/>
              </a:prstGeom>
            </p:spPr>
          </p:pic>
          <p:pic>
            <p:nvPicPr>
              <p:cNvPr id="5" name="그림 4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9552" y="1249736"/>
                <a:ext cx="7153275" cy="3562350"/>
              </a:xfrm>
              <a:prstGeom prst="rect">
                <a:avLst/>
              </a:prstGeom>
            </p:spPr>
          </p:pic>
        </p:grpSp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4"/>
            <a:srcRect t="-2283" r="4217" b="76029"/>
            <a:stretch/>
          </p:blipFill>
          <p:spPr>
            <a:xfrm>
              <a:off x="522353" y="3937620"/>
              <a:ext cx="5921855" cy="150496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92119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4.6 </a:t>
            </a:r>
            <a:r>
              <a:rPr lang="en-US" altLang="ko-KR" dirty="0" err="1"/>
              <a:t>Matplotlib</a:t>
            </a:r>
            <a:r>
              <a:rPr lang="en-US" altLang="ko-KR" dirty="0"/>
              <a:t> </a:t>
            </a:r>
            <a:r>
              <a:rPr lang="ko-KR" altLang="en-US" dirty="0"/>
              <a:t>패키지 활용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t="22620"/>
          <a:stretch/>
        </p:blipFill>
        <p:spPr>
          <a:xfrm>
            <a:off x="477641" y="553244"/>
            <a:ext cx="6182591" cy="4435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782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4.6 </a:t>
            </a:r>
            <a:r>
              <a:rPr lang="en-US" altLang="ko-KR" dirty="0" err="1"/>
              <a:t>Matplotlib</a:t>
            </a:r>
            <a:r>
              <a:rPr lang="en-US" altLang="ko-KR" dirty="0"/>
              <a:t> </a:t>
            </a:r>
            <a:r>
              <a:rPr lang="ko-KR" altLang="en-US" dirty="0"/>
              <a:t>패키지 활용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986" y="387096"/>
            <a:ext cx="6110020" cy="5244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623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4.6 </a:t>
            </a:r>
            <a:r>
              <a:rPr lang="en-US" altLang="ko-KR" dirty="0" err="1"/>
              <a:t>Matplotlib</a:t>
            </a:r>
            <a:r>
              <a:rPr lang="en-US" altLang="ko-KR" dirty="0"/>
              <a:t> </a:t>
            </a:r>
            <a:r>
              <a:rPr lang="ko-KR" altLang="en-US" dirty="0"/>
              <a:t>패키지 활용</a:t>
            </a:r>
          </a:p>
        </p:txBody>
      </p:sp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6" name="그룹 5"/>
          <p:cNvGrpSpPr/>
          <p:nvPr/>
        </p:nvGrpSpPr>
        <p:grpSpPr>
          <a:xfrm>
            <a:off x="323528" y="409228"/>
            <a:ext cx="6338455" cy="5385573"/>
            <a:chOff x="1094381" y="1714500"/>
            <a:chExt cx="6972300" cy="5924130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43000" y="1714500"/>
              <a:ext cx="6858000" cy="2286000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94381" y="3952455"/>
              <a:ext cx="6972300" cy="3686175"/>
            </a:xfrm>
            <a:prstGeom prst="rect">
              <a:avLst/>
            </a:prstGeom>
          </p:spPr>
        </p:pic>
      </p:grpSp>
      <p:sp>
        <p:nvSpPr>
          <p:cNvPr id="8" name="모서리가 둥근 사각형 설명선 7"/>
          <p:cNvSpPr/>
          <p:nvPr/>
        </p:nvSpPr>
        <p:spPr>
          <a:xfrm>
            <a:off x="6401313" y="3217540"/>
            <a:ext cx="906991" cy="334458"/>
          </a:xfrm>
          <a:prstGeom prst="wedgeRoundRectCallout">
            <a:avLst>
              <a:gd name="adj1" fmla="val -202131"/>
              <a:gd name="adj2" fmla="val -15755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 fontAlgn="base"/>
            <a:r>
              <a:rPr lang="en-US" altLang="ko-KR" sz="1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ko-KR" altLang="en-US" sz="1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번 윈도우</a:t>
            </a:r>
            <a:endParaRPr lang="en-US" altLang="ko-KR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6484434" y="4081636"/>
            <a:ext cx="1327926" cy="404694"/>
          </a:xfrm>
          <a:prstGeom prst="wedgeRoundRectCallout">
            <a:avLst>
              <a:gd name="adj1" fmla="val -150743"/>
              <a:gd name="adj2" fmla="val -3513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 fontAlgn="base"/>
            <a:r>
              <a:rPr lang="en-US" altLang="ko-KR" sz="1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ko-KR" altLang="en-US" sz="1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번 윈도우 </a:t>
            </a:r>
            <a:r>
              <a:rPr lang="en-US" altLang="ko-KR" sz="1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  <a:r>
              <a:rPr lang="ko-KR" altLang="en-US" sz="11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서브플롯</a:t>
            </a:r>
            <a:r>
              <a:rPr lang="en-US" altLang="ko-KR" sz="1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(2</a:t>
            </a:r>
            <a:r>
              <a:rPr lang="ko-KR" altLang="en-US" sz="11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ㄱ</a:t>
            </a:r>
            <a:r>
              <a:rPr lang="en-US" altLang="ko-KR" sz="1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 </a:t>
            </a:r>
            <a:r>
              <a:rPr lang="ko-KR" altLang="en-US" sz="1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그림</a:t>
            </a:r>
            <a:r>
              <a:rPr lang="en-US" altLang="ko-KR" sz="1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altLang="ko-KR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8003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4.6 </a:t>
            </a:r>
            <a:r>
              <a:rPr lang="en-US" altLang="ko-KR" dirty="0" err="1"/>
              <a:t>Matplotlib</a:t>
            </a:r>
            <a:r>
              <a:rPr lang="en-US" altLang="ko-KR" dirty="0"/>
              <a:t> </a:t>
            </a:r>
            <a:r>
              <a:rPr lang="ko-KR" altLang="en-US" dirty="0"/>
              <a:t>패키지 활용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실행결과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144" y="1493451"/>
            <a:ext cx="2377314" cy="366830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7626" y="1493450"/>
            <a:ext cx="4738885" cy="3668305"/>
          </a:xfrm>
          <a:prstGeom prst="rect">
            <a:avLst/>
          </a:prstGeom>
        </p:spPr>
      </p:pic>
      <p:sp>
        <p:nvSpPr>
          <p:cNvPr id="6" name="모서리가 둥근 사각형 설명선 5"/>
          <p:cNvSpPr/>
          <p:nvPr/>
        </p:nvSpPr>
        <p:spPr>
          <a:xfrm>
            <a:off x="4728563" y="734627"/>
            <a:ext cx="2587752" cy="304053"/>
          </a:xfrm>
          <a:prstGeom prst="wedgeRoundRectCallout">
            <a:avLst>
              <a:gd name="adj1" fmla="val -16417"/>
              <a:gd name="adj2" fmla="val 196435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 fontAlgn="base"/>
            <a:r>
              <a:rPr lang="ko-KR" altLang="en-US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서브플롯</a:t>
            </a:r>
            <a:r>
              <a:rPr lang="ko-KR" alt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– 1</a:t>
            </a:r>
            <a:r>
              <a:rPr lang="ko-KR" alt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개 창에 </a:t>
            </a:r>
            <a:r>
              <a:rPr lang="en-US" altLang="ko-K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ko-KR" alt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개 영상 표시</a:t>
            </a:r>
            <a:endParaRPr lang="en-US" altLang="ko-KR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모서리가 둥근 사각형 설명선 6"/>
          <p:cNvSpPr/>
          <p:nvPr/>
        </p:nvSpPr>
        <p:spPr>
          <a:xfrm>
            <a:off x="2180290" y="680812"/>
            <a:ext cx="1944216" cy="592512"/>
          </a:xfrm>
          <a:prstGeom prst="wedgeRoundRectCallout">
            <a:avLst>
              <a:gd name="adj1" fmla="val -40284"/>
              <a:gd name="adj2" fmla="val 184172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 fontAlgn="base"/>
            <a:r>
              <a:rPr lang="ko-KR" alt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색상 보색으로 나옴</a:t>
            </a:r>
            <a:endParaRPr lang="en-US" altLang="ko-KR" sz="1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fontAlgn="base"/>
            <a:r>
              <a:rPr lang="en-US" altLang="ko-KR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Opencv</a:t>
            </a:r>
            <a:r>
              <a:rPr lang="en-US" altLang="ko-K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– BGR </a:t>
            </a:r>
            <a:r>
              <a:rPr lang="ko-KR" alt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순</a:t>
            </a:r>
            <a:endParaRPr lang="en-US" altLang="ko-KR" sz="1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fontAlgn="base"/>
            <a:r>
              <a:rPr lang="en-US" altLang="ko-KR" sz="1200" dirty="0" err="1"/>
              <a:t>Matplotlib</a:t>
            </a:r>
            <a:r>
              <a:rPr lang="en-US" altLang="ko-KR" sz="1200" dirty="0"/>
              <a:t> </a:t>
            </a:r>
            <a:r>
              <a:rPr lang="en-US" altLang="ko-KR" sz="1200" dirty="0" smtClean="0"/>
              <a:t>- </a:t>
            </a:r>
            <a:r>
              <a:rPr lang="en-US" altLang="ko-K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RGB </a:t>
            </a:r>
            <a:r>
              <a:rPr lang="ko-KR" alt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순</a:t>
            </a:r>
            <a:endParaRPr lang="en-US" altLang="ko-KR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296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4.6 </a:t>
            </a:r>
            <a:r>
              <a:rPr lang="en-US" altLang="ko-KR" dirty="0" err="1"/>
              <a:t>Matplotlib</a:t>
            </a:r>
            <a:r>
              <a:rPr lang="en-US" altLang="ko-KR" dirty="0"/>
              <a:t> </a:t>
            </a:r>
            <a:r>
              <a:rPr lang="ko-KR" altLang="en-US" dirty="0"/>
              <a:t>패키지 활용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여러 </a:t>
            </a:r>
            <a:r>
              <a:rPr lang="ko-KR" altLang="en-US" dirty="0" smtClean="0"/>
              <a:t>서브 플롯을 </a:t>
            </a:r>
            <a:r>
              <a:rPr lang="ko-KR" altLang="en-US" dirty="0"/>
              <a:t>나타내는 다른 방법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985292"/>
            <a:ext cx="6225886" cy="3264477"/>
          </a:xfrm>
          <a:prstGeom prst="rect">
            <a:avLst/>
          </a:prstGeom>
        </p:spPr>
      </p:pic>
      <p:sp>
        <p:nvSpPr>
          <p:cNvPr id="5" name="모서리가 둥근 사각형 설명선 4"/>
          <p:cNvSpPr/>
          <p:nvPr/>
        </p:nvSpPr>
        <p:spPr>
          <a:xfrm>
            <a:off x="1043608" y="4629860"/>
            <a:ext cx="749579" cy="334458"/>
          </a:xfrm>
          <a:prstGeom prst="wedgeRoundRectCallout">
            <a:avLst>
              <a:gd name="adj1" fmla="val 27280"/>
              <a:gd name="adj2" fmla="val -191219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 fontAlgn="base"/>
            <a:r>
              <a:rPr lang="ko-KR" altLang="en-US" sz="11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여백 제거</a:t>
            </a:r>
            <a:endParaRPr lang="en-US" altLang="ko-KR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6763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4.6 </a:t>
            </a:r>
            <a:r>
              <a:rPr lang="en-US" altLang="ko-KR" dirty="0" err="1"/>
              <a:t>Matplotlib</a:t>
            </a:r>
            <a:r>
              <a:rPr lang="en-US" altLang="ko-KR" dirty="0"/>
              <a:t> </a:t>
            </a:r>
            <a:r>
              <a:rPr lang="ko-KR" altLang="en-US" dirty="0"/>
              <a:t>패키지 활용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실행결과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971742"/>
            <a:ext cx="5739332" cy="4766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872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4.6 </a:t>
            </a:r>
            <a:r>
              <a:rPr lang="en-US" altLang="ko-KR" dirty="0" err="1"/>
              <a:t>Matplotlib</a:t>
            </a:r>
            <a:r>
              <a:rPr lang="en-US" altLang="ko-KR" dirty="0"/>
              <a:t> </a:t>
            </a:r>
            <a:r>
              <a:rPr lang="ko-KR" altLang="en-US" dirty="0"/>
              <a:t>패키지 활용</a:t>
            </a:r>
          </a:p>
        </p:txBody>
      </p:sp>
      <p:sp>
        <p:nvSpPr>
          <p:cNvPr id="8" name="내용 개체 틀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540862"/>
            <a:ext cx="6260523" cy="462395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2286" y="703871"/>
            <a:ext cx="3265864" cy="2381086"/>
          </a:xfrm>
          <a:prstGeom prst="rect">
            <a:avLst/>
          </a:prstGeom>
        </p:spPr>
      </p:pic>
      <p:sp>
        <p:nvSpPr>
          <p:cNvPr id="6" name="모서리가 둥근 사각형 설명선 5"/>
          <p:cNvSpPr/>
          <p:nvPr/>
        </p:nvSpPr>
        <p:spPr>
          <a:xfrm>
            <a:off x="2339752" y="3865612"/>
            <a:ext cx="749579" cy="334458"/>
          </a:xfrm>
          <a:prstGeom prst="wedgeRoundRectCallout">
            <a:avLst>
              <a:gd name="adj1" fmla="val -41907"/>
              <a:gd name="adj2" fmla="val -81043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 fontAlgn="base"/>
            <a:r>
              <a:rPr lang="ko-KR" altLang="en-US" sz="11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선두께</a:t>
            </a:r>
            <a:endParaRPr lang="en-US" altLang="ko-KR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모서리가 둥근 사각형 설명선 6"/>
          <p:cNvSpPr/>
          <p:nvPr/>
        </p:nvSpPr>
        <p:spPr>
          <a:xfrm>
            <a:off x="2547714" y="2685610"/>
            <a:ext cx="749579" cy="334458"/>
          </a:xfrm>
          <a:prstGeom prst="wedgeRoundRectCallout">
            <a:avLst>
              <a:gd name="adj1" fmla="val -149330"/>
              <a:gd name="adj2" fmla="val 98501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 fontAlgn="base"/>
            <a:r>
              <a:rPr lang="ko-KR" altLang="en-US" sz="1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선 스타일</a:t>
            </a:r>
            <a:endParaRPr lang="en-US" altLang="ko-KR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5010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4.1 </a:t>
            </a:r>
            <a:r>
              <a:rPr lang="ko-KR" altLang="en-US" dirty="0"/>
              <a:t>윈도우 제어</a:t>
            </a:r>
          </a:p>
        </p:txBody>
      </p:sp>
      <p:cxnSp>
        <p:nvCxnSpPr>
          <p:cNvPr id="4" name="직선 연결선 3"/>
          <p:cNvCxnSpPr/>
          <p:nvPr/>
        </p:nvCxnSpPr>
        <p:spPr>
          <a:xfrm>
            <a:off x="237093" y="1453599"/>
            <a:ext cx="574992" cy="0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381109" y="1466460"/>
            <a:ext cx="24" cy="279972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  <a:headEnd type="triangle" w="sm" len="med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-36512" y="2718768"/>
            <a:ext cx="46519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100" dirty="0" smtClean="0"/>
              <a:t>300 </a:t>
            </a:r>
            <a:endParaRPr lang="ko-KR" altLang="en-US" sz="1100" dirty="0"/>
          </a:p>
        </p:txBody>
      </p:sp>
      <p:cxnSp>
        <p:nvCxnSpPr>
          <p:cNvPr id="7" name="직선 연결선 6"/>
          <p:cNvCxnSpPr/>
          <p:nvPr/>
        </p:nvCxnSpPr>
        <p:spPr>
          <a:xfrm>
            <a:off x="817574" y="571239"/>
            <a:ext cx="0" cy="835094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837312" y="764704"/>
            <a:ext cx="3780000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  <a:headEnd type="triangle" w="sm" len="med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2416177" y="548680"/>
            <a:ext cx="46519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100" dirty="0" smtClean="0"/>
              <a:t>400 </a:t>
            </a:r>
            <a:endParaRPr lang="ko-KR" altLang="en-US" sz="1100" dirty="0"/>
          </a:p>
        </p:txBody>
      </p:sp>
      <p:cxnSp>
        <p:nvCxnSpPr>
          <p:cNvPr id="10" name="직선 연결선 9"/>
          <p:cNvCxnSpPr/>
          <p:nvPr/>
        </p:nvCxnSpPr>
        <p:spPr>
          <a:xfrm>
            <a:off x="4663182" y="692752"/>
            <a:ext cx="0" cy="756000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227365" y="4320279"/>
            <a:ext cx="574992" cy="0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2718663" y="1365634"/>
            <a:ext cx="0" cy="720000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518095" y="3349987"/>
            <a:ext cx="295062" cy="0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3821493" y="4221088"/>
            <a:ext cx="432000" cy="0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711941" y="1471317"/>
            <a:ext cx="24" cy="1827081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  <a:headEnd type="triangle" w="sm" len="med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356906" y="2443067"/>
            <a:ext cx="46519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100" dirty="0" smtClean="0"/>
              <a:t>200 </a:t>
            </a:r>
            <a:endParaRPr lang="ko-KR" altLang="en-US" sz="1100" dirty="0"/>
          </a:p>
        </p:txBody>
      </p:sp>
      <p:cxnSp>
        <p:nvCxnSpPr>
          <p:cNvPr id="17" name="직선 연결선 16"/>
          <p:cNvCxnSpPr/>
          <p:nvPr/>
        </p:nvCxnSpPr>
        <p:spPr>
          <a:xfrm>
            <a:off x="3707904" y="831987"/>
            <a:ext cx="0" cy="312496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837312" y="989112"/>
            <a:ext cx="282366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  <a:headEnd type="triangle" w="sm" len="med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1922131" y="764704"/>
            <a:ext cx="46519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100" dirty="0" smtClean="0"/>
              <a:t>300 </a:t>
            </a:r>
            <a:endParaRPr lang="ko-KR" altLang="en-US" sz="1100" dirty="0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4" y="1147894"/>
            <a:ext cx="3848100" cy="3181350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8024" y="1147894"/>
            <a:ext cx="3848100" cy="3181350"/>
          </a:xfrm>
          <a:prstGeom prst="rect">
            <a:avLst/>
          </a:prstGeom>
        </p:spPr>
      </p:pic>
      <p:sp>
        <p:nvSpPr>
          <p:cNvPr id="22" name="모서리가 둥근 사각형 설명선 21"/>
          <p:cNvSpPr/>
          <p:nvPr/>
        </p:nvSpPr>
        <p:spPr>
          <a:xfrm>
            <a:off x="1203700" y="4513684"/>
            <a:ext cx="1856132" cy="558331"/>
          </a:xfrm>
          <a:prstGeom prst="wedgeRoundRectCallout">
            <a:avLst>
              <a:gd name="adj1" fmla="val 39403"/>
              <a:gd name="adj2" fmla="val -168181"/>
              <a:gd name="adj3" fmla="val 16667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smtClean="0"/>
              <a:t>행렬 크기 변경없이 윈도우 크기 변경</a:t>
            </a:r>
            <a:endParaRPr lang="ko-KR" altLang="en-US" sz="1200" dirty="0"/>
          </a:p>
        </p:txBody>
      </p:sp>
      <p:sp>
        <p:nvSpPr>
          <p:cNvPr id="23" name="모서리가 둥근 사각형 설명선 22"/>
          <p:cNvSpPr/>
          <p:nvPr/>
        </p:nvSpPr>
        <p:spPr>
          <a:xfrm>
            <a:off x="4716016" y="4611070"/>
            <a:ext cx="3617076" cy="507574"/>
          </a:xfrm>
          <a:prstGeom prst="wedgeRoundRectCallout">
            <a:avLst>
              <a:gd name="adj1" fmla="val -6480"/>
              <a:gd name="adj2" fmla="val -159782"/>
              <a:gd name="adj3" fmla="val 16667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행렬 크기 변경되어 보여지며 윈도우 크기 변경</a:t>
            </a:r>
            <a:r>
              <a:rPr lang="en-US" altLang="ko-KR" sz="1200" dirty="0" smtClean="0"/>
              <a:t>,</a:t>
            </a:r>
          </a:p>
          <a:p>
            <a:pPr algn="ctr"/>
            <a:r>
              <a:rPr lang="ko-KR" altLang="en-US" sz="1200" dirty="0" smtClean="0"/>
              <a:t>실제 행렬이 변경되는 것은 아님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584433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단원 요약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altLang="ko-KR" dirty="0"/>
              <a:t>1. </a:t>
            </a:r>
            <a:r>
              <a:rPr lang="ko-KR" altLang="en-US" dirty="0" err="1"/>
              <a:t>콜백</a:t>
            </a:r>
            <a:r>
              <a:rPr lang="ko-KR" altLang="en-US" dirty="0"/>
              <a:t> 함수는 개발자가 함수를 직접 호출하는 것이 아니라</a:t>
            </a:r>
            <a:r>
              <a:rPr lang="en-US" altLang="ko-KR" dirty="0"/>
              <a:t>, </a:t>
            </a:r>
            <a:r>
              <a:rPr lang="ko-KR" altLang="en-US" dirty="0"/>
              <a:t>어떤 이벤트가 </a:t>
            </a:r>
            <a:r>
              <a:rPr lang="ko-KR" altLang="en-US" dirty="0" smtClean="0"/>
              <a:t>발생하거나 </a:t>
            </a:r>
            <a:r>
              <a:rPr lang="ko-KR" altLang="en-US" dirty="0"/>
              <a:t>특정 시점에 도달했을 때</a:t>
            </a:r>
            <a:r>
              <a:rPr lang="en-US" altLang="ko-KR" dirty="0"/>
              <a:t>, </a:t>
            </a:r>
            <a:r>
              <a:rPr lang="ko-KR" altLang="en-US" dirty="0"/>
              <a:t>시스템에서 개발자가 등록한 함수를 호출하는 방식이다</a:t>
            </a:r>
            <a:r>
              <a:rPr lang="en-US" altLang="ko-KR" dirty="0" smtClean="0"/>
              <a:t>. </a:t>
            </a:r>
            <a:r>
              <a:rPr lang="en-US" altLang="ko-KR" dirty="0" err="1" smtClean="0"/>
              <a:t>OpenCV</a:t>
            </a:r>
            <a:r>
              <a:rPr lang="ko-KR" altLang="en-US" dirty="0"/>
              <a:t>의 </a:t>
            </a:r>
            <a:r>
              <a:rPr lang="en-US" altLang="ko-KR" dirty="0" smtClean="0"/>
              <a:t>cv2.setMouseCallback</a:t>
            </a:r>
            <a:r>
              <a:rPr lang="en-US" altLang="ko-KR" dirty="0"/>
              <a:t>() </a:t>
            </a:r>
            <a:r>
              <a:rPr lang="ko-KR" altLang="en-US" dirty="0"/>
              <a:t>함수와 </a:t>
            </a:r>
            <a:r>
              <a:rPr lang="en-US" altLang="ko-KR" dirty="0"/>
              <a:t>cv2.createTrackbar() </a:t>
            </a:r>
            <a:r>
              <a:rPr lang="ko-KR" altLang="en-US" dirty="0"/>
              <a:t>함수를 </a:t>
            </a:r>
            <a:r>
              <a:rPr lang="ko-KR" altLang="en-US" dirty="0" smtClean="0"/>
              <a:t>사용해서 마우스와 </a:t>
            </a:r>
            <a:r>
              <a:rPr lang="ko-KR" altLang="en-US" dirty="0" err="1" smtClean="0"/>
              <a:t>트렉바</a:t>
            </a:r>
            <a:r>
              <a:rPr lang="ko-KR" altLang="en-US" dirty="0" smtClean="0"/>
              <a:t> </a:t>
            </a:r>
            <a:r>
              <a:rPr lang="ko-KR" altLang="en-US" dirty="0"/>
              <a:t>이벤트를 처리하는 </a:t>
            </a:r>
            <a:r>
              <a:rPr lang="ko-KR" altLang="en-US" dirty="0" err="1"/>
              <a:t>콜백</a:t>
            </a:r>
            <a:r>
              <a:rPr lang="ko-KR" altLang="en-US" dirty="0"/>
              <a:t> 함수를 등록할 수 있다</a:t>
            </a:r>
            <a:r>
              <a:rPr lang="en-US" altLang="ko-KR" dirty="0" smtClean="0"/>
              <a:t>.</a:t>
            </a:r>
          </a:p>
          <a:p>
            <a:pPr lvl="4"/>
            <a:endParaRPr lang="en-US" altLang="ko-KR" dirty="0"/>
          </a:p>
          <a:p>
            <a:r>
              <a:rPr lang="en-US" altLang="ko-KR" dirty="0"/>
              <a:t>2. </a:t>
            </a:r>
            <a:r>
              <a:rPr lang="en-US" altLang="ko-KR" dirty="0" err="1"/>
              <a:t>OpenCV</a:t>
            </a:r>
            <a:r>
              <a:rPr lang="ko-KR" altLang="en-US" dirty="0"/>
              <a:t>에서 윈도우의 이름을 지정하는 함수는 </a:t>
            </a:r>
            <a:r>
              <a:rPr lang="en-US" altLang="ko-KR" dirty="0"/>
              <a:t>cv2.namedWindow()</a:t>
            </a:r>
            <a:r>
              <a:rPr lang="ko-KR" altLang="en-US" dirty="0"/>
              <a:t>이고</a:t>
            </a:r>
            <a:r>
              <a:rPr lang="en-US" altLang="ko-KR" dirty="0"/>
              <a:t>, </a:t>
            </a:r>
            <a:r>
              <a:rPr lang="en-US" altLang="ko-KR" dirty="0" smtClean="0"/>
              <a:t>cv2.imshow</a:t>
            </a:r>
            <a:r>
              <a:rPr lang="en-US" altLang="ko-KR" dirty="0"/>
              <a:t>() </a:t>
            </a:r>
            <a:r>
              <a:rPr lang="ko-KR" altLang="en-US" dirty="0"/>
              <a:t>함수로 지정된 윈도우에 행렬을 영상으로 표시할 수 있다</a:t>
            </a:r>
            <a:r>
              <a:rPr lang="en-US" altLang="ko-KR" dirty="0" smtClean="0"/>
              <a:t>.</a:t>
            </a:r>
          </a:p>
          <a:p>
            <a:pPr lvl="4"/>
            <a:endParaRPr lang="en-US" altLang="ko-KR" dirty="0"/>
          </a:p>
          <a:p>
            <a:r>
              <a:rPr lang="en-US" altLang="ko-KR" dirty="0"/>
              <a:t>3. cv2.waitKey() </a:t>
            </a:r>
            <a:r>
              <a:rPr lang="ko-KR" altLang="en-US" dirty="0"/>
              <a:t>함수와 </a:t>
            </a:r>
            <a:r>
              <a:rPr lang="en-US" altLang="ko-KR" dirty="0"/>
              <a:t>cv2.waitKeyEx() </a:t>
            </a:r>
            <a:r>
              <a:rPr lang="ko-KR" altLang="en-US" dirty="0"/>
              <a:t>함수는 지정된 대기 </a:t>
            </a:r>
            <a:r>
              <a:rPr lang="ko-KR" altLang="en-US" dirty="0" smtClean="0"/>
              <a:t>시간 동안 </a:t>
            </a:r>
            <a:r>
              <a:rPr lang="ko-KR" altLang="en-US" dirty="0"/>
              <a:t>키보드 키를 </a:t>
            </a:r>
            <a:r>
              <a:rPr lang="ko-KR" altLang="en-US" dirty="0" smtClean="0"/>
              <a:t>입력 </a:t>
            </a:r>
            <a:r>
              <a:rPr lang="ko-KR" altLang="en-US" dirty="0"/>
              <a:t>받을 수 있는 함수로서</a:t>
            </a:r>
            <a:r>
              <a:rPr lang="en-US" altLang="ko-KR" dirty="0"/>
              <a:t>, </a:t>
            </a:r>
            <a:r>
              <a:rPr lang="ko-KR" altLang="en-US" dirty="0"/>
              <a:t>키 이벤트를 처리하거나 윈도우 창을 바로 닫지 않고 </a:t>
            </a:r>
            <a:r>
              <a:rPr lang="ko-KR" altLang="en-US" dirty="0" smtClean="0"/>
              <a:t>대기시킬 때 </a:t>
            </a:r>
            <a:r>
              <a:rPr lang="ko-KR" altLang="en-US" dirty="0"/>
              <a:t>사용된다</a:t>
            </a:r>
            <a:r>
              <a:rPr lang="en-US" altLang="ko-KR" dirty="0" smtClean="0"/>
              <a:t>.</a:t>
            </a:r>
          </a:p>
          <a:p>
            <a:pPr lvl="3"/>
            <a:endParaRPr lang="en-US" altLang="ko-KR" dirty="0"/>
          </a:p>
          <a:p>
            <a:r>
              <a:rPr lang="en-US" altLang="ko-KR" dirty="0"/>
              <a:t>4. </a:t>
            </a:r>
            <a:r>
              <a:rPr lang="en-US" altLang="ko-KR" dirty="0" err="1"/>
              <a:t>OpenCV</a:t>
            </a:r>
            <a:r>
              <a:rPr lang="ko-KR" altLang="en-US" dirty="0"/>
              <a:t>는 선과 사각형을 그려주는 </a:t>
            </a:r>
            <a:r>
              <a:rPr lang="en-US" altLang="ko-KR" dirty="0"/>
              <a:t>cv2.line() </a:t>
            </a:r>
            <a:r>
              <a:rPr lang="ko-KR" altLang="en-US" dirty="0"/>
              <a:t>함수와 </a:t>
            </a:r>
            <a:r>
              <a:rPr lang="en-US" altLang="ko-KR" dirty="0"/>
              <a:t>cv2.rectangle() </a:t>
            </a:r>
            <a:r>
              <a:rPr lang="ko-KR" altLang="en-US" dirty="0"/>
              <a:t>함수를 </a:t>
            </a:r>
            <a:r>
              <a:rPr lang="ko-KR" altLang="en-US" dirty="0" smtClean="0"/>
              <a:t>제공하며</a:t>
            </a:r>
            <a:r>
              <a:rPr lang="en-US" altLang="ko-KR" dirty="0"/>
              <a:t>, </a:t>
            </a:r>
            <a:r>
              <a:rPr lang="ko-KR" altLang="en-US" dirty="0"/>
              <a:t>원과 타원을 그려주는 </a:t>
            </a:r>
            <a:r>
              <a:rPr lang="en-US" altLang="ko-KR" dirty="0"/>
              <a:t>cv2.circle() </a:t>
            </a:r>
            <a:r>
              <a:rPr lang="ko-KR" altLang="en-US" dirty="0"/>
              <a:t>함수와 </a:t>
            </a:r>
            <a:r>
              <a:rPr lang="en-US" altLang="ko-KR" dirty="0"/>
              <a:t>cv2.ellipse() </a:t>
            </a:r>
            <a:r>
              <a:rPr lang="ko-KR" altLang="en-US" dirty="0"/>
              <a:t>함수도 제공한다</a:t>
            </a:r>
            <a:r>
              <a:rPr lang="en-US" altLang="ko-KR" dirty="0" smtClean="0"/>
              <a:t>.</a:t>
            </a:r>
          </a:p>
          <a:p>
            <a:pPr lvl="3"/>
            <a:endParaRPr lang="en-US" altLang="ko-KR" dirty="0"/>
          </a:p>
          <a:p>
            <a:r>
              <a:rPr lang="en-US" altLang="ko-KR" dirty="0"/>
              <a:t>5. </a:t>
            </a:r>
            <a:r>
              <a:rPr lang="ko-KR" altLang="en-US" dirty="0"/>
              <a:t>타원 및 호를 그려주는 </a:t>
            </a:r>
            <a:r>
              <a:rPr lang="en-US" altLang="ko-KR" dirty="0"/>
              <a:t>cv2.ellipse() </a:t>
            </a:r>
            <a:r>
              <a:rPr lang="ko-KR" altLang="en-US" dirty="0"/>
              <a:t>함수의 인수는 대상 행렬</a:t>
            </a:r>
            <a:r>
              <a:rPr lang="en-US" altLang="ko-KR" dirty="0"/>
              <a:t>, </a:t>
            </a:r>
            <a:r>
              <a:rPr lang="ko-KR" altLang="en-US" dirty="0"/>
              <a:t>중심점</a:t>
            </a:r>
            <a:r>
              <a:rPr lang="en-US" altLang="ko-KR" dirty="0"/>
              <a:t>, </a:t>
            </a:r>
            <a:r>
              <a:rPr lang="ko-KR" altLang="en-US" dirty="0"/>
              <a:t>타원 크기</a:t>
            </a:r>
            <a:r>
              <a:rPr lang="en-US" altLang="ko-KR" dirty="0"/>
              <a:t>, </a:t>
            </a:r>
            <a:r>
              <a:rPr lang="ko-KR" altLang="en-US" dirty="0" smtClean="0"/>
              <a:t>타원 각도</a:t>
            </a:r>
            <a:r>
              <a:rPr lang="en-US" altLang="ko-KR" dirty="0"/>
              <a:t>, </a:t>
            </a:r>
            <a:r>
              <a:rPr lang="ko-KR" altLang="en-US" dirty="0"/>
              <a:t>호 시작 각도</a:t>
            </a:r>
            <a:r>
              <a:rPr lang="en-US" altLang="ko-KR" dirty="0"/>
              <a:t>, </a:t>
            </a:r>
            <a:r>
              <a:rPr lang="ko-KR" altLang="en-US" dirty="0"/>
              <a:t>호 종료 각도</a:t>
            </a:r>
            <a:r>
              <a:rPr lang="en-US" altLang="ko-KR" dirty="0"/>
              <a:t>, </a:t>
            </a:r>
            <a:r>
              <a:rPr lang="ko-KR" altLang="en-US" dirty="0"/>
              <a:t>색상</a:t>
            </a:r>
            <a:r>
              <a:rPr lang="en-US" altLang="ko-KR" dirty="0"/>
              <a:t>, </a:t>
            </a:r>
            <a:r>
              <a:rPr lang="ko-KR" altLang="en-US" dirty="0"/>
              <a:t>크기 등이 있다</a:t>
            </a:r>
            <a:r>
              <a:rPr lang="en-US" altLang="ko-KR" dirty="0" smtClean="0"/>
              <a:t>.</a:t>
            </a:r>
          </a:p>
          <a:p>
            <a:pPr lvl="2"/>
            <a:endParaRPr lang="en-US" altLang="ko-KR" dirty="0" smtClean="0"/>
          </a:p>
          <a:p>
            <a:r>
              <a:rPr lang="en-US" altLang="ko-KR" dirty="0"/>
              <a:t>6. </a:t>
            </a:r>
            <a:r>
              <a:rPr lang="ko-KR" altLang="en-US" dirty="0" err="1"/>
              <a:t>영상파일을</a:t>
            </a:r>
            <a:r>
              <a:rPr lang="ko-KR" altLang="en-US" dirty="0"/>
              <a:t> 읽어서 영상 데이터인 행렬로 반환해주는 함수는 </a:t>
            </a:r>
            <a:r>
              <a:rPr lang="en-US" altLang="ko-KR" dirty="0"/>
              <a:t>cv2.imread() </a:t>
            </a:r>
            <a:r>
              <a:rPr lang="ko-KR" altLang="en-US" dirty="0"/>
              <a:t>함수이다</a:t>
            </a:r>
            <a:r>
              <a:rPr lang="en-US" altLang="ko-KR" dirty="0"/>
              <a:t>. </a:t>
            </a:r>
            <a:r>
              <a:rPr lang="ko-KR" altLang="en-US" dirty="0"/>
              <a:t>이때 반환 시의 컬러 타입을 결정하는 </a:t>
            </a:r>
            <a:r>
              <a:rPr lang="en-US" altLang="ko-KR" dirty="0"/>
              <a:t>flag </a:t>
            </a:r>
            <a:r>
              <a:rPr lang="ko-KR" altLang="en-US" dirty="0"/>
              <a:t>인수를 활용해서 명암도 영상</a:t>
            </a:r>
            <a:r>
              <a:rPr lang="en-US" altLang="ko-KR" dirty="0"/>
              <a:t>, </a:t>
            </a:r>
            <a:r>
              <a:rPr lang="ko-KR" altLang="en-US" dirty="0"/>
              <a:t>컬러 영상</a:t>
            </a:r>
            <a:r>
              <a:rPr lang="en-US" altLang="ko-KR" dirty="0"/>
              <a:t>, 16</a:t>
            </a:r>
            <a:r>
              <a:rPr lang="ko-KR" altLang="en-US" dirty="0"/>
              <a:t>비 트</a:t>
            </a:r>
            <a:r>
              <a:rPr lang="en-US" altLang="ko-KR" dirty="0"/>
              <a:t>/32</a:t>
            </a:r>
            <a:r>
              <a:rPr lang="ko-KR" altLang="en-US" dirty="0"/>
              <a:t>비트 영상으로 읽을 수 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391590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단원 요약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altLang="ko-KR" dirty="0" smtClean="0"/>
              <a:t>7</a:t>
            </a:r>
            <a:r>
              <a:rPr lang="en-US" altLang="ko-KR" dirty="0"/>
              <a:t>. </a:t>
            </a:r>
            <a:r>
              <a:rPr lang="ko-KR" altLang="en-US" dirty="0"/>
              <a:t>행렬을 </a:t>
            </a:r>
            <a:r>
              <a:rPr lang="ko-KR" altLang="en-US" dirty="0" err="1"/>
              <a:t>영상파일로</a:t>
            </a:r>
            <a:r>
              <a:rPr lang="ko-KR" altLang="en-US" dirty="0"/>
              <a:t> 저장하기 위해서는 </a:t>
            </a:r>
            <a:r>
              <a:rPr lang="en-US" altLang="ko-KR" dirty="0"/>
              <a:t>cv2.imwrite() </a:t>
            </a:r>
            <a:r>
              <a:rPr lang="ko-KR" altLang="en-US" dirty="0"/>
              <a:t>함수를 이용한다</a:t>
            </a:r>
            <a:r>
              <a:rPr lang="en-US" altLang="ko-KR" dirty="0"/>
              <a:t>. </a:t>
            </a:r>
            <a:r>
              <a:rPr lang="ko-KR" altLang="en-US" dirty="0" err="1"/>
              <a:t>확장자로</a:t>
            </a:r>
            <a:r>
              <a:rPr lang="ko-KR" altLang="en-US" dirty="0"/>
              <a:t> </a:t>
            </a:r>
            <a:r>
              <a:rPr lang="ko-KR" altLang="en-US" dirty="0" smtClean="0"/>
              <a:t>저장할 파일의 </a:t>
            </a:r>
            <a:r>
              <a:rPr lang="ko-KR" altLang="en-US" dirty="0"/>
              <a:t>포맷을 결정하며</a:t>
            </a:r>
            <a:r>
              <a:rPr lang="en-US" altLang="ko-KR" dirty="0"/>
              <a:t>, </a:t>
            </a:r>
            <a:r>
              <a:rPr lang="ko-KR" altLang="en-US" dirty="0"/>
              <a:t>추가 인수인 </a:t>
            </a:r>
            <a:r>
              <a:rPr lang="en-US" altLang="ko-KR" dirty="0" err="1"/>
              <a:t>params</a:t>
            </a:r>
            <a:r>
              <a:rPr lang="ko-KR" altLang="en-US" dirty="0"/>
              <a:t>로 압축을 통한 화질을 지정할 수 있다</a:t>
            </a:r>
            <a:r>
              <a:rPr lang="en-US" altLang="ko-KR" dirty="0" smtClean="0"/>
              <a:t>.</a:t>
            </a:r>
          </a:p>
          <a:p>
            <a:pPr lvl="3"/>
            <a:endParaRPr lang="en-US" altLang="ko-KR" dirty="0" smtClean="0"/>
          </a:p>
          <a:p>
            <a:r>
              <a:rPr lang="en-US" altLang="ko-KR" dirty="0" smtClean="0"/>
              <a:t>8</a:t>
            </a:r>
            <a:r>
              <a:rPr lang="en-US" altLang="ko-KR" dirty="0"/>
              <a:t>. </a:t>
            </a:r>
            <a:r>
              <a:rPr lang="en-US" altLang="ko-KR" dirty="0" err="1"/>
              <a:t>OpenC</a:t>
            </a:r>
            <a:r>
              <a:rPr lang="en-US" altLang="ko-KR" dirty="0"/>
              <a:t> V</a:t>
            </a:r>
            <a:r>
              <a:rPr lang="ko-KR" altLang="en-US" dirty="0"/>
              <a:t>는 동영상파일이나 </a:t>
            </a:r>
            <a:r>
              <a:rPr lang="en-US" altLang="ko-KR" dirty="0"/>
              <a:t>PC </a:t>
            </a:r>
            <a:r>
              <a:rPr lang="ko-KR" altLang="en-US" dirty="0"/>
              <a:t>카메라의 프레임 영상을 처리할 수 있는 </a:t>
            </a:r>
            <a:r>
              <a:rPr lang="en-US" altLang="ko-KR" dirty="0" smtClean="0"/>
              <a:t>cv2.VideoCapture </a:t>
            </a:r>
            <a:r>
              <a:rPr lang="ko-KR" altLang="en-US" dirty="0"/>
              <a:t>클래스를 제공한다</a:t>
            </a:r>
            <a:r>
              <a:rPr lang="en-US" altLang="ko-KR" dirty="0"/>
              <a:t>. cv2.VideoCapture.open() </a:t>
            </a:r>
            <a:r>
              <a:rPr lang="ko-KR" altLang="en-US" dirty="0"/>
              <a:t>메서드로 </a:t>
            </a:r>
            <a:r>
              <a:rPr lang="ko-KR" altLang="en-US" dirty="0" err="1" smtClean="0"/>
              <a:t>동영상파일을</a:t>
            </a:r>
            <a:r>
              <a:rPr lang="ko-KR" altLang="en-US" dirty="0" err="1"/>
              <a:t>개방한</a:t>
            </a:r>
            <a:r>
              <a:rPr lang="ko-KR" altLang="en-US" dirty="0"/>
              <a:t> 후</a:t>
            </a:r>
            <a:r>
              <a:rPr lang="en-US" altLang="ko-KR" dirty="0"/>
              <a:t>, </a:t>
            </a:r>
            <a:r>
              <a:rPr lang="en-US" altLang="ko-KR" dirty="0" smtClean="0"/>
              <a:t>cv2.VideoCapture.read</a:t>
            </a:r>
            <a:r>
              <a:rPr lang="en-US" altLang="ko-KR" dirty="0"/>
              <a:t>() </a:t>
            </a:r>
            <a:r>
              <a:rPr lang="ko-KR" altLang="en-US" dirty="0"/>
              <a:t>메서드로 동영상 시퀀스에서 하나의 프레임을 </a:t>
            </a:r>
            <a:r>
              <a:rPr lang="ko-KR" altLang="en-US" dirty="0" smtClean="0"/>
              <a:t>행렬로 </a:t>
            </a:r>
            <a:r>
              <a:rPr lang="ko-KR" altLang="en-US" dirty="0"/>
              <a:t>가져온다</a:t>
            </a:r>
            <a:r>
              <a:rPr lang="en-US" altLang="ko-KR" dirty="0"/>
              <a:t>. </a:t>
            </a:r>
            <a:r>
              <a:rPr lang="ko-KR" altLang="en-US" dirty="0"/>
              <a:t>또한 </a:t>
            </a:r>
            <a:r>
              <a:rPr lang="en-US" altLang="ko-KR" dirty="0"/>
              <a:t>cv2.VideoCapture.get() </a:t>
            </a:r>
            <a:r>
              <a:rPr lang="ko-KR" altLang="en-US" dirty="0"/>
              <a:t>메서드와 </a:t>
            </a:r>
            <a:r>
              <a:rPr lang="en-US" altLang="ko-KR" dirty="0"/>
              <a:t>cv2.VideoCapture.set() </a:t>
            </a:r>
            <a:r>
              <a:rPr lang="ko-KR" altLang="en-US" dirty="0" smtClean="0"/>
              <a:t>메서드로 </a:t>
            </a:r>
            <a:r>
              <a:rPr lang="ko-KR" altLang="en-US" dirty="0"/>
              <a:t>카메라의 속성 정보를 확인하고</a:t>
            </a:r>
            <a:r>
              <a:rPr lang="en-US" altLang="ko-KR" dirty="0"/>
              <a:t>, </a:t>
            </a:r>
            <a:r>
              <a:rPr lang="ko-KR" altLang="en-US" dirty="0"/>
              <a:t>변경할 수 있다</a:t>
            </a:r>
            <a:r>
              <a:rPr lang="en-US" altLang="ko-KR" dirty="0" smtClean="0"/>
              <a:t>.</a:t>
            </a:r>
          </a:p>
          <a:p>
            <a:pPr lvl="4"/>
            <a:endParaRPr lang="en-US" altLang="ko-KR" dirty="0"/>
          </a:p>
          <a:p>
            <a:r>
              <a:rPr lang="en-US" altLang="ko-KR" dirty="0"/>
              <a:t>9. </a:t>
            </a:r>
            <a:r>
              <a:rPr lang="ko-KR" altLang="en-US" dirty="0"/>
              <a:t>연속적인 행렬 데이터를 동영상파일로 저장할 수 있는 </a:t>
            </a:r>
            <a:r>
              <a:rPr lang="en-US" altLang="ko-KR" dirty="0"/>
              <a:t>cv2.VideoWriter </a:t>
            </a:r>
            <a:r>
              <a:rPr lang="ko-KR" altLang="en-US" dirty="0"/>
              <a:t>클래스를 </a:t>
            </a:r>
            <a:r>
              <a:rPr lang="ko-KR" altLang="en-US" dirty="0" smtClean="0"/>
              <a:t>제공한다</a:t>
            </a:r>
            <a:r>
              <a:rPr lang="en-US" altLang="ko-KR" dirty="0"/>
              <a:t>. cv2.VideoWriter.open() </a:t>
            </a:r>
            <a:r>
              <a:rPr lang="ko-KR" altLang="en-US" dirty="0"/>
              <a:t>메서드로 저장할 동영상파일을 개방한 후</a:t>
            </a:r>
            <a:r>
              <a:rPr lang="en-US" altLang="ko-KR" dirty="0"/>
              <a:t>, </a:t>
            </a:r>
            <a:r>
              <a:rPr lang="en-US" altLang="ko-KR" dirty="0" smtClean="0"/>
              <a:t>cv2.VideoWriter</a:t>
            </a:r>
            <a:r>
              <a:rPr lang="en-US" altLang="ko-KR" dirty="0"/>
              <a:t>().write() </a:t>
            </a:r>
            <a:r>
              <a:rPr lang="ko-KR" altLang="en-US" dirty="0"/>
              <a:t>메서드로 연속적인 행렬을 저장한다</a:t>
            </a:r>
            <a:r>
              <a:rPr lang="en-US" altLang="ko-KR" dirty="0"/>
              <a:t>. </a:t>
            </a:r>
            <a:r>
              <a:rPr lang="ko-KR" altLang="en-US" dirty="0"/>
              <a:t>또한 </a:t>
            </a:r>
            <a:r>
              <a:rPr lang="en-US" altLang="ko-KR" dirty="0" smtClean="0"/>
              <a:t>cv2.VideoWriter_fourcc</a:t>
            </a:r>
            <a:r>
              <a:rPr lang="en-US" altLang="ko-KR" dirty="0"/>
              <a:t>() </a:t>
            </a:r>
            <a:r>
              <a:rPr lang="ko-KR" altLang="en-US" dirty="0"/>
              <a:t>함수로 동영상 압축 </a:t>
            </a:r>
            <a:r>
              <a:rPr lang="ko-KR" altLang="en-US" dirty="0" err="1"/>
              <a:t>코덱을</a:t>
            </a:r>
            <a:r>
              <a:rPr lang="ko-KR" altLang="en-US" dirty="0"/>
              <a:t> 지정할 수 있다</a:t>
            </a:r>
            <a:r>
              <a:rPr lang="en-US" altLang="ko-KR" dirty="0" smtClean="0"/>
              <a:t>.</a:t>
            </a:r>
          </a:p>
          <a:p>
            <a:pPr lvl="4"/>
            <a:endParaRPr lang="en-US" altLang="ko-KR" dirty="0"/>
          </a:p>
          <a:p>
            <a:r>
              <a:rPr lang="en-US" altLang="ko-KR" dirty="0"/>
              <a:t>10. </a:t>
            </a:r>
            <a:r>
              <a:rPr lang="en-US" altLang="ko-KR" dirty="0" err="1"/>
              <a:t>Matplotlib</a:t>
            </a:r>
            <a:r>
              <a:rPr lang="en-US" altLang="ko-KR" dirty="0"/>
              <a:t> </a:t>
            </a:r>
            <a:r>
              <a:rPr lang="ko-KR" altLang="en-US" dirty="0"/>
              <a:t>라이브러리의 </a:t>
            </a:r>
            <a:r>
              <a:rPr lang="en-US" altLang="ko-KR" dirty="0" err="1"/>
              <a:t>pyplot</a:t>
            </a:r>
            <a:r>
              <a:rPr lang="en-US" altLang="ko-KR" dirty="0"/>
              <a:t> </a:t>
            </a:r>
            <a:r>
              <a:rPr lang="ko-KR" altLang="en-US" dirty="0"/>
              <a:t>모듈은 </a:t>
            </a:r>
            <a:r>
              <a:rPr lang="en-US" altLang="ko-KR" dirty="0" err="1"/>
              <a:t>ndarray</a:t>
            </a:r>
            <a:r>
              <a:rPr lang="en-US" altLang="ko-KR" dirty="0"/>
              <a:t> </a:t>
            </a:r>
            <a:r>
              <a:rPr lang="ko-KR" altLang="en-US" dirty="0"/>
              <a:t>객체의 데이터를 쉽게 시각화할 수 </a:t>
            </a:r>
            <a:r>
              <a:rPr lang="ko-KR" altLang="en-US" dirty="0" smtClean="0"/>
              <a:t>있다</a:t>
            </a:r>
            <a:r>
              <a:rPr lang="en-US" altLang="ko-KR" dirty="0"/>
              <a:t>. </a:t>
            </a:r>
            <a:r>
              <a:rPr lang="ko-KR" altLang="en-US" dirty="0"/>
              <a:t>모듈 내에 </a:t>
            </a:r>
            <a:r>
              <a:rPr lang="en-US" altLang="ko-KR" dirty="0" err="1"/>
              <a:t>imshow</a:t>
            </a:r>
            <a:r>
              <a:rPr lang="en-US" altLang="ko-KR" dirty="0"/>
              <a:t>() </a:t>
            </a:r>
            <a:r>
              <a:rPr lang="ko-KR" altLang="en-US" dirty="0"/>
              <a:t>함수는 </a:t>
            </a:r>
            <a:r>
              <a:rPr lang="en-US" altLang="ko-KR" dirty="0"/>
              <a:t>2</a:t>
            </a:r>
            <a:r>
              <a:rPr lang="ko-KR" altLang="en-US" dirty="0"/>
              <a:t>차원 데이터를 영상으로 표시하며</a:t>
            </a:r>
            <a:r>
              <a:rPr lang="en-US" altLang="ko-KR" dirty="0"/>
              <a:t>, plot() </a:t>
            </a:r>
            <a:r>
              <a:rPr lang="ko-KR" altLang="en-US" dirty="0"/>
              <a:t>함수는 </a:t>
            </a:r>
            <a:r>
              <a:rPr lang="en-US" altLang="ko-KR" dirty="0"/>
              <a:t>1</a:t>
            </a:r>
            <a:r>
              <a:rPr lang="ko-KR" altLang="en-US" dirty="0" smtClean="0"/>
              <a:t>차원 </a:t>
            </a:r>
            <a:r>
              <a:rPr lang="ko-KR" altLang="en-US" dirty="0"/>
              <a:t>데이터를 그래프로 표시해 준다</a:t>
            </a:r>
            <a:r>
              <a:rPr lang="en-US" altLang="ko-KR" dirty="0"/>
              <a:t>. </a:t>
            </a:r>
            <a:r>
              <a:rPr lang="ko-KR" altLang="en-US" dirty="0"/>
              <a:t>또한 </a:t>
            </a:r>
            <a:r>
              <a:rPr lang="en-US" altLang="ko-KR" dirty="0"/>
              <a:t>subplot() </a:t>
            </a:r>
            <a:r>
              <a:rPr lang="ko-KR" altLang="en-US" dirty="0"/>
              <a:t>함수와 </a:t>
            </a:r>
            <a:r>
              <a:rPr lang="en-US" altLang="ko-KR" dirty="0"/>
              <a:t>subplots() </a:t>
            </a:r>
            <a:r>
              <a:rPr lang="ko-KR" altLang="en-US" dirty="0"/>
              <a:t>함수를 </a:t>
            </a:r>
            <a:r>
              <a:rPr lang="ko-KR" altLang="en-US" dirty="0" smtClean="0"/>
              <a:t>사용해서 여러 </a:t>
            </a:r>
            <a:r>
              <a:rPr lang="ko-KR" altLang="en-US" dirty="0"/>
              <a:t>개의 서브 플롯을 하나의 그림 객체에 나타낼 수 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18425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mtClean="0"/>
              <a:t>4.2 </a:t>
            </a:r>
            <a:r>
              <a:rPr lang="ko-KR" altLang="en-US" smtClean="0"/>
              <a:t>이벤트 처리 함수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이벤트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프로그램에 의해 감지되고 처리될 수 있는 동작이나 사건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예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사용자가 키보드의 키를 누르는 것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마우스를 움직인다거나 마우스 버튼을 누르는 것</a:t>
            </a:r>
          </a:p>
          <a:p>
            <a:pPr lvl="2"/>
            <a:r>
              <a:rPr lang="ko-KR" altLang="en-US" dirty="0" smtClean="0"/>
              <a:t>깊이 들어가면 타이머</a:t>
            </a:r>
            <a:r>
              <a:rPr lang="en-US" altLang="ko-KR" dirty="0" smtClean="0"/>
              <a:t>(timer)</a:t>
            </a:r>
            <a:r>
              <a:rPr lang="ko-KR" altLang="en-US" dirty="0" smtClean="0"/>
              <a:t>와 같은 하드웨어 장치가 발생시키는 이벤트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사용자가 자체적으로 정의하는 이벤트</a:t>
            </a:r>
            <a:endParaRPr lang="en-US" altLang="ko-KR" dirty="0" smtClean="0"/>
          </a:p>
          <a:p>
            <a:r>
              <a:rPr lang="ko-KR" altLang="en-US" dirty="0" smtClean="0"/>
              <a:t>일반적으로 이벤트를 처리하기 위해 </a:t>
            </a:r>
            <a:r>
              <a:rPr lang="ko-KR" altLang="en-US" dirty="0" err="1" smtClean="0"/>
              <a:t>콜백</a:t>
            </a:r>
            <a:r>
              <a:rPr lang="en-US" altLang="ko-KR" dirty="0" smtClean="0"/>
              <a:t>(callback) </a:t>
            </a:r>
            <a:r>
              <a:rPr lang="ko-KR" altLang="en-US" dirty="0" smtClean="0"/>
              <a:t>함수 사용</a:t>
            </a:r>
            <a:endParaRPr lang="en-US" altLang="ko-KR" dirty="0" smtClean="0"/>
          </a:p>
          <a:p>
            <a:r>
              <a:rPr lang="ko-KR" altLang="en-US" dirty="0" err="1" smtClean="0"/>
              <a:t>콜백</a:t>
            </a:r>
            <a:r>
              <a:rPr lang="ko-KR" altLang="en-US" dirty="0" smtClean="0"/>
              <a:t> 함수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개발자가 시스템 함수를 직접 호출하는 방식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이벤트가 발생하거나 특정 시점에 도달했을 때 시스템이 개발자가 등록한 함수 호출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r>
              <a:rPr lang="en-US" altLang="ko-KR" dirty="0" err="1"/>
              <a:t>OpenCV</a:t>
            </a:r>
            <a:r>
              <a:rPr lang="ko-KR" altLang="en-US" dirty="0"/>
              <a:t>에서도 기본적인 이벤트 처리 </a:t>
            </a:r>
            <a:r>
              <a:rPr lang="ko-KR" altLang="en-US" dirty="0" smtClean="0"/>
              <a:t>함수 지원</a:t>
            </a:r>
            <a:endParaRPr lang="en-US" altLang="ko-KR" dirty="0" smtClean="0"/>
          </a:p>
          <a:p>
            <a:pPr lvl="1"/>
            <a:r>
              <a:rPr lang="ko-KR" altLang="en-US" sz="1633" dirty="0"/>
              <a:t>키보드 이벤트</a:t>
            </a:r>
            <a:r>
              <a:rPr lang="en-US" altLang="ko-KR" sz="1633" dirty="0"/>
              <a:t>, </a:t>
            </a:r>
            <a:r>
              <a:rPr lang="ko-KR" altLang="en-US" sz="1633" dirty="0" smtClean="0"/>
              <a:t>마우스 </a:t>
            </a:r>
            <a:r>
              <a:rPr lang="ko-KR" altLang="en-US" sz="1633" dirty="0"/>
              <a:t>이벤트</a:t>
            </a:r>
            <a:r>
              <a:rPr lang="en-US" altLang="ko-KR" sz="1633" dirty="0"/>
              <a:t>, </a:t>
            </a:r>
            <a:r>
              <a:rPr lang="ko-KR" altLang="en-US" sz="1633" dirty="0" err="1"/>
              <a:t>트랙바</a:t>
            </a:r>
            <a:r>
              <a:rPr lang="en-US" altLang="ko-KR" sz="1633" dirty="0"/>
              <a:t>(</a:t>
            </a:r>
            <a:r>
              <a:rPr lang="en-US" altLang="ko-KR" sz="1633" dirty="0" err="1"/>
              <a:t>trackbar</a:t>
            </a:r>
            <a:r>
              <a:rPr lang="en-US" altLang="ko-KR" sz="1633" dirty="0"/>
              <a:t>) </a:t>
            </a:r>
            <a:r>
              <a:rPr lang="ko-KR" altLang="en-US" sz="1633" dirty="0"/>
              <a:t>이벤트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1869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물방울">
  <a:themeElements>
    <a:clrScheme name="물방울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물방울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물방울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3775</TotalTime>
  <Words>1568</Words>
  <Application>Microsoft Office PowerPoint</Application>
  <PresentationFormat>화면 슬라이드 쇼(16:10)</PresentationFormat>
  <Paragraphs>343</Paragraphs>
  <Slides>81</Slides>
  <Notes>15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81</vt:i4>
      </vt:variant>
    </vt:vector>
  </HeadingPairs>
  <TitlesOfParts>
    <vt:vector size="91" baseType="lpstr">
      <vt:lpstr>HY중고딕</vt:lpstr>
      <vt:lpstr>맑은 고딕</vt:lpstr>
      <vt:lpstr>휴먼엑스포</vt:lpstr>
      <vt:lpstr>Arial</vt:lpstr>
      <vt:lpstr>Cambria Math</vt:lpstr>
      <vt:lpstr>times</vt:lpstr>
      <vt:lpstr>Times New Roman</vt:lpstr>
      <vt:lpstr>Tw Cen MT</vt:lpstr>
      <vt:lpstr>Wingdings</vt:lpstr>
      <vt:lpstr>물방울</vt:lpstr>
      <vt:lpstr>CHAPTER 04 OpenCV 인터페이스 기초 / 사용자 인터페이스 및 I/O 처리</vt:lpstr>
      <vt:lpstr>contents</vt:lpstr>
      <vt:lpstr>4.1 윈도우 제어</vt:lpstr>
      <vt:lpstr>4.1 윈도우 제어</vt:lpstr>
      <vt:lpstr>4.1 윈도우 제어</vt:lpstr>
      <vt:lpstr>4.1 윈도우 제어</vt:lpstr>
      <vt:lpstr>4.1 윈도우 제어</vt:lpstr>
      <vt:lpstr>4.1 윈도우 제어</vt:lpstr>
      <vt:lpstr>4.2 이벤트 처리 함수</vt:lpstr>
      <vt:lpstr>4.2.1 키보드 이벤트 제어</vt:lpstr>
      <vt:lpstr>4.2.1 키보드 이벤트 제어</vt:lpstr>
      <vt:lpstr>4.2.1 키보드 이벤트 제어</vt:lpstr>
      <vt:lpstr>4.2.2 마우스 이벤트 제어</vt:lpstr>
      <vt:lpstr>4.2.2 마우스 이벤트 제어</vt:lpstr>
      <vt:lpstr>4.2.2 마우스 이벤트 제어</vt:lpstr>
      <vt:lpstr>4.2.3 트랙바 이벤트 제어</vt:lpstr>
      <vt:lpstr>4.2.3 트랙바 이벤트 제어</vt:lpstr>
      <vt:lpstr>4.2.3 트랙바 이벤트 제어</vt:lpstr>
      <vt:lpstr>4.2.3 트랙바 이벤트 제어</vt:lpstr>
      <vt:lpstr>4.2.3 트랙바 이벤트 제어</vt:lpstr>
      <vt:lpstr>4.2.3 트랙바 이벤트 제어</vt:lpstr>
      <vt:lpstr>4.3 그리기 함수</vt:lpstr>
      <vt:lpstr>4.3.1 직선 및 사각형 그리기</vt:lpstr>
      <vt:lpstr>4.3.1 직선 및 사각형 그리기</vt:lpstr>
      <vt:lpstr>4.3.2 글자 쓰기</vt:lpstr>
      <vt:lpstr>4.3.2 글자 쓰기</vt:lpstr>
      <vt:lpstr>4.3.2 글자 쓰기</vt:lpstr>
      <vt:lpstr>4.3.2 글자 쓰기</vt:lpstr>
      <vt:lpstr>4.3.3 원 그리기</vt:lpstr>
      <vt:lpstr>4.3.3 원 그리기</vt:lpstr>
      <vt:lpstr>4.3.3 원 그리기</vt:lpstr>
      <vt:lpstr>4.3.4 타원 그리기</vt:lpstr>
      <vt:lpstr>4.3.4 타원 그리기</vt:lpstr>
      <vt:lpstr>4.3.4 타원 그리기</vt:lpstr>
      <vt:lpstr>4.3.4 타원 그리기</vt:lpstr>
      <vt:lpstr>심화 예제</vt:lpstr>
      <vt:lpstr>심화 예제</vt:lpstr>
      <vt:lpstr>4.4 영상파일 처리</vt:lpstr>
      <vt:lpstr>4.4 영상파일 처리</vt:lpstr>
      <vt:lpstr>4.4.1 영상파일 읽기</vt:lpstr>
      <vt:lpstr>4.4.1 영상파일 읽기</vt:lpstr>
      <vt:lpstr>모듈 임포트 하기</vt:lpstr>
      <vt:lpstr>4.4.1 영상파일 읽기</vt:lpstr>
      <vt:lpstr>4.4.1 영상파일 읽기</vt:lpstr>
      <vt:lpstr>4.4.1 영상파일 읽기</vt:lpstr>
      <vt:lpstr>4.4.1 영상파일 읽기</vt:lpstr>
      <vt:lpstr>4.4.2 행렬을 영상파일로 저장</vt:lpstr>
      <vt:lpstr>4.4.2 행렬을 영상파일로 저장</vt:lpstr>
      <vt:lpstr>4.4.2 행렬을 영상파일로 저장</vt:lpstr>
      <vt:lpstr>심화 예제</vt:lpstr>
      <vt:lpstr>심화 예제</vt:lpstr>
      <vt:lpstr>4.5 비디오 처리</vt:lpstr>
      <vt:lpstr>4.5 비디오 처리</vt:lpstr>
      <vt:lpstr>4.5 비디오 처리</vt:lpstr>
      <vt:lpstr>4.5 비디오 처리</vt:lpstr>
      <vt:lpstr>4.5 비디오 처리</vt:lpstr>
      <vt:lpstr>4.5.1 카메라에서 프레임 읽기</vt:lpstr>
      <vt:lpstr>4.5.1 카메라에서 프레임 읽기</vt:lpstr>
      <vt:lpstr>4.5.1 카메라에서 프레임 읽기</vt:lpstr>
      <vt:lpstr>4.5.2 카메라 속성 설정하기</vt:lpstr>
      <vt:lpstr>4.5.2 카메라 속성 설정하기</vt:lpstr>
      <vt:lpstr>4.5.2 카메라 속성 설정하기</vt:lpstr>
      <vt:lpstr>4.5.3 카메라 프레임을 동영상파일로 저장</vt:lpstr>
      <vt:lpstr>4.5.3 카메라 프레임을 동영상파일로 저장</vt:lpstr>
      <vt:lpstr>4.5.3 카메라 프레임을 동영상파일로 저장</vt:lpstr>
      <vt:lpstr>4.5.3 카메라 프레임을 동영상파일로 저장</vt:lpstr>
      <vt:lpstr>4.5.4 동영상파일 읽기</vt:lpstr>
      <vt:lpstr>4.5.4 동영상파일 읽기</vt:lpstr>
      <vt:lpstr>4.5.4 동영상파일 읽기</vt:lpstr>
      <vt:lpstr>4.6 Matplotlib 패키지 활용</vt:lpstr>
      <vt:lpstr>4.6 Matplotlib 패키지 활용</vt:lpstr>
      <vt:lpstr>4.6 Matplotlib 패키지 활용</vt:lpstr>
      <vt:lpstr>4.6 Matplotlib 패키지 활용</vt:lpstr>
      <vt:lpstr>4.6 Matplotlib 패키지 활용</vt:lpstr>
      <vt:lpstr>4.6 Matplotlib 패키지 활용</vt:lpstr>
      <vt:lpstr>4.6 Matplotlib 패키지 활용</vt:lpstr>
      <vt:lpstr>4.6 Matplotlib 패키지 활용</vt:lpstr>
      <vt:lpstr>4.6 Matplotlib 패키지 활용</vt:lpstr>
      <vt:lpstr>4.6 Matplotlib 패키지 활용</vt:lpstr>
      <vt:lpstr>단원 요약</vt:lpstr>
      <vt:lpstr>단원 요약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bae22</dc:creator>
  <cp:lastModifiedBy>LEE JOHN</cp:lastModifiedBy>
  <cp:revision>627</cp:revision>
  <dcterms:created xsi:type="dcterms:W3CDTF">2017-02-21T08:17:22Z</dcterms:created>
  <dcterms:modified xsi:type="dcterms:W3CDTF">2020-11-15T10:10:58Z</dcterms:modified>
</cp:coreProperties>
</file>